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63" roundtripDataSignature="AMtx7mibIeQWdiNuJMtr5tQGJ/fpPQqp7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3" Type="http://customschemas.google.com/relationships/presentationmetadata" Target="meta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gif>
</file>

<file path=ppt/media/image46.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p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p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6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6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6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6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6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6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6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6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6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6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7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7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7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7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7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6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6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6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6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6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6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6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6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6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6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6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6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6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6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6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6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6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6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6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6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6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6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6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6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6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6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6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6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6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6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68"/>
          <p:cNvSpPr/>
          <p:nvPr>
            <p:ph idx="2" type="pic"/>
          </p:nvPr>
        </p:nvSpPr>
        <p:spPr>
          <a:xfrm>
            <a:off x="5183188" y="987425"/>
            <a:ext cx="6172200" cy="4873625"/>
          </a:xfrm>
          <a:prstGeom prst="rect">
            <a:avLst/>
          </a:prstGeom>
          <a:noFill/>
          <a:ln>
            <a:noFill/>
          </a:ln>
        </p:spPr>
      </p:sp>
      <p:sp>
        <p:nvSpPr>
          <p:cNvPr id="64" name="Google Shape;64;p6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6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6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6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5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5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5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5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5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arxiv.org/pdf/1801.10198.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arxiv.org/pdf/1808.04444.pdf"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3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4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3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4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3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3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46.gi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45.gi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3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4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4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karpathy.github.io/2015/05/21/rnn-effectiveness/" TargetMode="External"/><Relationship Id="rId4" Type="http://schemas.openxmlformats.org/officeDocument/2006/relationships/hyperlink" Target="https://karpathy.github.io/2015/05/21/rnn-effectiveness/" TargetMode="External"/><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Times New Roman"/>
              <a:buNone/>
            </a:pPr>
            <a:r>
              <a:rPr lang="en-US">
                <a:latin typeface="Times New Roman"/>
                <a:ea typeface="Times New Roman"/>
                <a:cs typeface="Times New Roman"/>
                <a:sym typeface="Times New Roman"/>
              </a:rPr>
              <a:t>GPT-2</a:t>
            </a:r>
            <a:endParaRPr>
              <a:latin typeface="Times New Roman"/>
              <a:ea typeface="Times New Roman"/>
              <a:cs typeface="Times New Roman"/>
              <a:sym typeface="Times New Roman"/>
            </a:endParaRPr>
          </a:p>
          <a:p>
            <a:pPr indent="0" lvl="0" marL="0" rtl="0" algn="ctr">
              <a:lnSpc>
                <a:spcPct val="90000"/>
              </a:lnSpc>
              <a:spcBef>
                <a:spcPts val="0"/>
              </a:spcBef>
              <a:spcAft>
                <a:spcPts val="0"/>
              </a:spcAft>
              <a:buClr>
                <a:schemeClr val="dk1"/>
              </a:buClr>
              <a:buSzPts val="6000"/>
              <a:buFont typeface="Times New Roman"/>
              <a:buNone/>
            </a:pPr>
            <a:r>
              <a:rPr b="1" lang="en-US" sz="4000">
                <a:solidFill>
                  <a:srgbClr val="111111"/>
                </a:solidFill>
                <a:highlight>
                  <a:srgbClr val="FFFFFF"/>
                </a:highlight>
                <a:latin typeface="Times New Roman"/>
                <a:ea typeface="Times New Roman"/>
                <a:cs typeface="Times New Roman"/>
                <a:sym typeface="Times New Roman"/>
              </a:rPr>
              <a:t>Generative Pre-trained Transformer</a:t>
            </a:r>
            <a:r>
              <a:rPr lang="en-US" sz="4000">
                <a:solidFill>
                  <a:srgbClr val="111111"/>
                </a:solidFill>
                <a:highlight>
                  <a:srgbClr val="FFFFFF"/>
                </a:highlight>
                <a:latin typeface="Times New Roman"/>
                <a:ea typeface="Times New Roman"/>
                <a:cs typeface="Times New Roman"/>
                <a:sym typeface="Times New Roman"/>
              </a:rPr>
              <a:t> 2</a:t>
            </a:r>
            <a:endParaRPr sz="4000">
              <a:latin typeface="Times New Roman"/>
              <a:ea typeface="Times New Roman"/>
              <a:cs typeface="Times New Roman"/>
              <a:sym typeface="Times New Roman"/>
            </a:endParaRPr>
          </a:p>
        </p:txBody>
      </p:sp>
      <p:sp>
        <p:nvSpPr>
          <p:cNvPr id="85" name="Google Shape;85;p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rPr lang="en-US">
                <a:latin typeface="Times New Roman"/>
                <a:ea typeface="Times New Roman"/>
                <a:cs typeface="Times New Roman"/>
                <a:sym typeface="Times New Roman"/>
              </a:rPr>
              <a:t>Nguyễn Duy Tuấn: 520K0232</a:t>
            </a:r>
            <a:endParaRPr/>
          </a:p>
          <a:p>
            <a:pPr indent="0" lvl="0" marL="0" rtl="0" algn="ctr">
              <a:lnSpc>
                <a:spcPct val="90000"/>
              </a:lnSpc>
              <a:spcBef>
                <a:spcPts val="1000"/>
              </a:spcBef>
              <a:spcAft>
                <a:spcPts val="0"/>
              </a:spcAft>
              <a:buClr>
                <a:schemeClr val="dk1"/>
              </a:buClr>
              <a:buSzPts val="2400"/>
              <a:buNone/>
            </a:pPr>
            <a:r>
              <a:rPr lang="en-US">
                <a:latin typeface="Times New Roman"/>
                <a:ea typeface="Times New Roman"/>
                <a:cs typeface="Times New Roman"/>
                <a:sym typeface="Times New Roman"/>
              </a:rPr>
              <a:t>Trịnh Bảo Toàn: 520K0332</a:t>
            </a:r>
            <a:endParaRPr/>
          </a:p>
          <a:p>
            <a:pPr indent="0" lvl="0" marL="0" rtl="0" algn="ctr">
              <a:lnSpc>
                <a:spcPct val="90000"/>
              </a:lnSpc>
              <a:spcBef>
                <a:spcPts val="1000"/>
              </a:spcBef>
              <a:spcAft>
                <a:spcPts val="0"/>
              </a:spcAft>
              <a:buClr>
                <a:schemeClr val="dk1"/>
              </a:buClr>
              <a:buSzPts val="2400"/>
              <a:buNone/>
            </a:pPr>
            <a:r>
              <a:t/>
            </a:r>
            <a:endParaRPr>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0"/>
          <p:cNvSpPr txBox="1"/>
          <p:nvPr>
            <p:ph type="title"/>
          </p:nvPr>
        </p:nvSpPr>
        <p:spPr>
          <a:xfrm>
            <a:off x="838200" y="365125"/>
            <a:ext cx="10515600" cy="654897"/>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lang="en-US">
                <a:latin typeface="Times New Roman"/>
                <a:ea typeface="Times New Roman"/>
                <a:cs typeface="Times New Roman"/>
                <a:sym typeface="Times New Roman"/>
              </a:rPr>
              <a:t>The Encoder Block</a:t>
            </a:r>
            <a:endParaRPr/>
          </a:p>
        </p:txBody>
      </p:sp>
      <p:pic>
        <p:nvPicPr>
          <p:cNvPr id="143" name="Google Shape;143;p10"/>
          <p:cNvPicPr preferRelativeResize="0"/>
          <p:nvPr>
            <p:ph idx="1" type="body"/>
          </p:nvPr>
        </p:nvPicPr>
        <p:blipFill rotWithShape="1">
          <a:blip r:embed="rId3">
            <a:alphaModFix/>
          </a:blip>
          <a:srcRect b="0" l="0" r="0" t="0"/>
          <a:stretch/>
        </p:blipFill>
        <p:spPr>
          <a:xfrm>
            <a:off x="2234582" y="1020022"/>
            <a:ext cx="7722835" cy="3864101"/>
          </a:xfrm>
          <a:prstGeom prst="rect">
            <a:avLst/>
          </a:prstGeom>
          <a:noFill/>
          <a:ln>
            <a:noFill/>
          </a:ln>
        </p:spPr>
      </p:pic>
      <p:sp>
        <p:nvSpPr>
          <p:cNvPr id="144" name="Google Shape;144;p10"/>
          <p:cNvSpPr txBox="1"/>
          <p:nvPr/>
        </p:nvSpPr>
        <p:spPr>
          <a:xfrm>
            <a:off x="2707103" y="5237813"/>
            <a:ext cx="6777791"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An encoder block from the original transformer paper can take inputs up until a certain max sequence length (e.g. 512 tokens). It's okay if an input sequence is shorter than this limit, we can just pad the rest of the sequence.</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1"/>
          <p:cNvSpPr txBox="1"/>
          <p:nvPr>
            <p:ph type="title"/>
          </p:nvPr>
        </p:nvSpPr>
        <p:spPr>
          <a:xfrm>
            <a:off x="838200" y="365126"/>
            <a:ext cx="10515600" cy="469064"/>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lang="en-US">
                <a:latin typeface="Times New Roman"/>
                <a:ea typeface="Times New Roman"/>
                <a:cs typeface="Times New Roman"/>
                <a:sym typeface="Times New Roman"/>
              </a:rPr>
              <a:t>The Decoder Block</a:t>
            </a:r>
            <a:endParaRPr/>
          </a:p>
        </p:txBody>
      </p:sp>
      <p:sp>
        <p:nvSpPr>
          <p:cNvPr id="150" name="Google Shape;150;p11"/>
          <p:cNvSpPr txBox="1"/>
          <p:nvPr>
            <p:ph idx="1" type="body"/>
          </p:nvPr>
        </p:nvSpPr>
        <p:spPr>
          <a:xfrm>
            <a:off x="838200" y="834190"/>
            <a:ext cx="10515600" cy="534277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there’s the decoder block which has a small architectural variation from the encoder block – a layer to allow it to pay attention to specific segments from the encoder:</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pic>
        <p:nvPicPr>
          <p:cNvPr id="151" name="Google Shape;151;p11"/>
          <p:cNvPicPr preferRelativeResize="0"/>
          <p:nvPr/>
        </p:nvPicPr>
        <p:blipFill rotWithShape="1">
          <a:blip r:embed="rId3">
            <a:alphaModFix/>
          </a:blip>
          <a:srcRect b="0" l="0" r="0" t="0"/>
          <a:stretch/>
        </p:blipFill>
        <p:spPr>
          <a:xfrm>
            <a:off x="2334726" y="2022559"/>
            <a:ext cx="7522548" cy="40012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2"/>
          <p:cNvSpPr txBox="1"/>
          <p:nvPr>
            <p:ph idx="1" type="body"/>
          </p:nvPr>
        </p:nvSpPr>
        <p:spPr>
          <a:xfrm>
            <a:off x="838200" y="497305"/>
            <a:ext cx="10515600" cy="567965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300"/>
              <a:buChar char="•"/>
            </a:pPr>
            <a:r>
              <a:rPr b="0" i="0" lang="en-US" sz="2300">
                <a:solidFill>
                  <a:srgbClr val="222222"/>
                </a:solidFill>
                <a:latin typeface="Times New Roman"/>
                <a:ea typeface="Times New Roman"/>
                <a:cs typeface="Times New Roman"/>
                <a:sym typeface="Times New Roman"/>
              </a:rPr>
              <a:t>One key difference in the self-attention layer here, is that it masks future tokens – not by changing the word to [mask] like BERT, but by interfering in the self-attention calculation blocking information from tokens that are to the right of the position being calculated.</a:t>
            </a:r>
            <a:endParaRPr/>
          </a:p>
          <a:p>
            <a:pPr indent="-228600" lvl="0" marL="228600" rtl="0" algn="l">
              <a:lnSpc>
                <a:spcPct val="90000"/>
              </a:lnSpc>
              <a:spcBef>
                <a:spcPts val="1000"/>
              </a:spcBef>
              <a:spcAft>
                <a:spcPts val="0"/>
              </a:spcAft>
              <a:buClr>
                <a:schemeClr val="dk1"/>
              </a:buClr>
              <a:buSzPts val="2300"/>
              <a:buChar char="•"/>
            </a:pPr>
            <a:r>
              <a:rPr lang="en-US" sz="2300">
                <a:latin typeface="Times New Roman"/>
                <a:ea typeface="Times New Roman"/>
                <a:cs typeface="Times New Roman"/>
                <a:sym typeface="Times New Roman"/>
              </a:rPr>
              <a:t>If, for example, we’re to highlight the path of position #4, we can see that it is only allowed to attend to the present and previous tokens:</a:t>
            </a:r>
            <a:endParaRPr/>
          </a:p>
          <a:p>
            <a:pPr indent="-69850" lvl="0" marL="228600" rtl="0" algn="l">
              <a:lnSpc>
                <a:spcPct val="90000"/>
              </a:lnSpc>
              <a:spcBef>
                <a:spcPts val="1000"/>
              </a:spcBef>
              <a:spcAft>
                <a:spcPts val="0"/>
              </a:spcAft>
              <a:buClr>
                <a:schemeClr val="dk1"/>
              </a:buClr>
              <a:buSzPts val="2500"/>
              <a:buNone/>
            </a:pPr>
            <a:r>
              <a:t/>
            </a:r>
            <a:endParaRPr sz="2500">
              <a:latin typeface="Times New Roman"/>
              <a:ea typeface="Times New Roman"/>
              <a:cs typeface="Times New Roman"/>
              <a:sym typeface="Times New Roman"/>
            </a:endParaRPr>
          </a:p>
        </p:txBody>
      </p:sp>
      <p:pic>
        <p:nvPicPr>
          <p:cNvPr id="157" name="Google Shape;157;p12"/>
          <p:cNvPicPr preferRelativeResize="0"/>
          <p:nvPr/>
        </p:nvPicPr>
        <p:blipFill rotWithShape="1">
          <a:blip r:embed="rId3">
            <a:alphaModFix/>
          </a:blip>
          <a:srcRect b="0" l="0" r="0" t="0"/>
          <a:stretch/>
        </p:blipFill>
        <p:spPr>
          <a:xfrm>
            <a:off x="2262852" y="2644758"/>
            <a:ext cx="7666296" cy="421324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3"/>
          <p:cNvSpPr txBox="1"/>
          <p:nvPr>
            <p:ph idx="1" type="body"/>
          </p:nvPr>
        </p:nvSpPr>
        <p:spPr>
          <a:xfrm>
            <a:off x="838200" y="336884"/>
            <a:ext cx="10515600" cy="584007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It’s important that the distinction between self-attention (what BERT uses) and masked self-attention (what GPT-2 uses) is clear. A normal *</a:t>
            </a:r>
            <a:r>
              <a:rPr b="1" i="1" lang="en-US" u="sng">
                <a:solidFill>
                  <a:srgbClr val="222222"/>
                </a:solidFill>
                <a:latin typeface="Times New Roman"/>
                <a:ea typeface="Times New Roman"/>
                <a:cs typeface="Times New Roman"/>
                <a:sym typeface="Times New Roman"/>
              </a:rPr>
              <a:t>self-attention</a:t>
            </a:r>
            <a:r>
              <a:rPr b="0" i="0" lang="en-US">
                <a:solidFill>
                  <a:srgbClr val="222222"/>
                </a:solidFill>
                <a:latin typeface="Times New Roman"/>
                <a:ea typeface="Times New Roman"/>
                <a:cs typeface="Times New Roman"/>
                <a:sym typeface="Times New Roman"/>
              </a:rPr>
              <a:t> block allows a position to peak at tokens to its right. *</a:t>
            </a:r>
            <a:r>
              <a:rPr b="1" i="1" lang="en-US" u="sng">
                <a:solidFill>
                  <a:srgbClr val="222222"/>
                </a:solidFill>
                <a:latin typeface="Times New Roman"/>
                <a:ea typeface="Times New Roman"/>
                <a:cs typeface="Times New Roman"/>
                <a:sym typeface="Times New Roman"/>
              </a:rPr>
              <a:t>Masked self-attention </a:t>
            </a:r>
            <a:r>
              <a:rPr b="0" i="0" lang="en-US">
                <a:solidFill>
                  <a:srgbClr val="222222"/>
                </a:solidFill>
                <a:latin typeface="Times New Roman"/>
                <a:ea typeface="Times New Roman"/>
                <a:cs typeface="Times New Roman"/>
                <a:sym typeface="Times New Roman"/>
              </a:rPr>
              <a:t>prevents that from happening:</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pic>
        <p:nvPicPr>
          <p:cNvPr id="163" name="Google Shape;163;p13"/>
          <p:cNvPicPr preferRelativeResize="0"/>
          <p:nvPr/>
        </p:nvPicPr>
        <p:blipFill rotWithShape="1">
          <a:blip r:embed="rId3">
            <a:alphaModFix/>
          </a:blip>
          <a:srcRect b="0" l="0" r="0" t="0"/>
          <a:stretch/>
        </p:blipFill>
        <p:spPr>
          <a:xfrm>
            <a:off x="657726" y="2149687"/>
            <a:ext cx="11165305" cy="421902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4"/>
          <p:cNvSpPr txBox="1"/>
          <p:nvPr>
            <p:ph idx="1" type="body"/>
          </p:nvPr>
        </p:nvSpPr>
        <p:spPr>
          <a:xfrm>
            <a:off x="838200" y="593558"/>
            <a:ext cx="10515600" cy="558340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US">
                <a:latin typeface="Times New Roman"/>
                <a:ea typeface="Times New Roman"/>
                <a:cs typeface="Times New Roman"/>
                <a:sym typeface="Times New Roman"/>
              </a:rPr>
              <a:t>Self-attention</a:t>
            </a:r>
            <a:r>
              <a:rPr lang="en-US">
                <a:latin typeface="Times New Roman"/>
                <a:ea typeface="Times New Roman"/>
                <a:cs typeface="Times New Roman"/>
                <a:sym typeface="Times New Roman"/>
              </a:rPr>
              <a:t> is an attention mechanism that relates different positions of a single sequence in order to compute a representation of the sequence. Allowing the model to weigh the importance of different positions of the input sequence to compute a representation of each position </a:t>
            </a:r>
            <a:endParaRPr/>
          </a:p>
          <a:p>
            <a:pPr indent="-228600" lvl="0" marL="228600" rtl="0" algn="l">
              <a:lnSpc>
                <a:spcPct val="90000"/>
              </a:lnSpc>
              <a:spcBef>
                <a:spcPts val="1000"/>
              </a:spcBef>
              <a:spcAft>
                <a:spcPts val="0"/>
              </a:spcAft>
              <a:buClr>
                <a:schemeClr val="dk1"/>
              </a:buClr>
              <a:buSzPts val="2800"/>
              <a:buChar char="•"/>
            </a:pPr>
            <a:r>
              <a:rPr b="1" lang="en-US">
                <a:latin typeface="Times New Roman"/>
                <a:ea typeface="Times New Roman"/>
                <a:cs typeface="Times New Roman"/>
                <a:sym typeface="Times New Roman"/>
              </a:rPr>
              <a:t>Masked self-attention </a:t>
            </a:r>
            <a:r>
              <a:rPr lang="en-US">
                <a:latin typeface="Times New Roman"/>
                <a:ea typeface="Times New Roman"/>
                <a:cs typeface="Times New Roman"/>
                <a:sym typeface="Times New Roman"/>
              </a:rPr>
              <a:t>is a variant of self-attention that allows a model to attend to all positions in the input sequence except for those that come after the current position. This is useful when training a model to generate text one word at a time, as it prevents the model from “cheating” by looking ahead at words it hasn’t generated yet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5"/>
          <p:cNvSpPr txBox="1"/>
          <p:nvPr>
            <p:ph type="title"/>
          </p:nvPr>
        </p:nvSpPr>
        <p:spPr>
          <a:xfrm>
            <a:off x="838200" y="365126"/>
            <a:ext cx="10515600" cy="31591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lang="en-US">
                <a:latin typeface="Times New Roman"/>
                <a:ea typeface="Times New Roman"/>
                <a:cs typeface="Times New Roman"/>
                <a:sym typeface="Times New Roman"/>
              </a:rPr>
              <a:t>The Decoder-Only Block</a:t>
            </a:r>
            <a:endParaRPr/>
          </a:p>
        </p:txBody>
      </p:sp>
      <p:sp>
        <p:nvSpPr>
          <p:cNvPr id="174" name="Google Shape;174;p15"/>
          <p:cNvSpPr txBox="1"/>
          <p:nvPr>
            <p:ph idx="1" type="body"/>
          </p:nvPr>
        </p:nvSpPr>
        <p:spPr>
          <a:xfrm>
            <a:off x="838200" y="978568"/>
            <a:ext cx="10515600" cy="519839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500"/>
              <a:buChar char="•"/>
            </a:pPr>
            <a:r>
              <a:rPr b="0" i="0" lang="en-US" sz="2500">
                <a:solidFill>
                  <a:srgbClr val="222222"/>
                </a:solidFill>
                <a:latin typeface="Times New Roman"/>
                <a:ea typeface="Times New Roman"/>
                <a:cs typeface="Times New Roman"/>
                <a:sym typeface="Times New Roman"/>
              </a:rPr>
              <a:t>Subsequent to the original paper, </a:t>
            </a:r>
            <a:r>
              <a:rPr b="0" i="0" lang="en-US" sz="2500" u="sng" strike="noStrike">
                <a:solidFill>
                  <a:srgbClr val="4183C4"/>
                </a:solidFill>
                <a:latin typeface="Times New Roman"/>
                <a:ea typeface="Times New Roman"/>
                <a:cs typeface="Times New Roman"/>
                <a:sym typeface="Times New Roman"/>
                <a:hlinkClick r:id="rId3">
                  <a:extLst>
                    <a:ext uri="{A12FA001-AC4F-418D-AE19-62706E023703}">
                      <ahyp:hlinkClr val="tx"/>
                    </a:ext>
                  </a:extLst>
                </a:hlinkClick>
              </a:rPr>
              <a:t>Generating Wikipedia by Summarizing Long Sequences</a:t>
            </a:r>
            <a:r>
              <a:rPr b="0" i="0" lang="en-US" sz="2500">
                <a:solidFill>
                  <a:srgbClr val="222222"/>
                </a:solidFill>
                <a:latin typeface="Times New Roman"/>
                <a:ea typeface="Times New Roman"/>
                <a:cs typeface="Times New Roman"/>
                <a:sym typeface="Times New Roman"/>
              </a:rPr>
              <a:t> proposed another arrangement of the transformer block that is capable of doing language modeling. This model threw away the Transformer encoder. For that reason, let’s call the model the “Transformer-Decoder”. This early transformer-based language model was made up of a stack of six transformer decoder blocks:</a:t>
            </a:r>
            <a:endParaRPr/>
          </a:p>
          <a:p>
            <a:pPr indent="-69850" lvl="0" marL="228600" rtl="0" algn="l">
              <a:lnSpc>
                <a:spcPct val="90000"/>
              </a:lnSpc>
              <a:spcBef>
                <a:spcPts val="1000"/>
              </a:spcBef>
              <a:spcAft>
                <a:spcPts val="0"/>
              </a:spcAft>
              <a:buClr>
                <a:schemeClr val="dk1"/>
              </a:buClr>
              <a:buSzPts val="2500"/>
              <a:buNone/>
            </a:pPr>
            <a:r>
              <a:t/>
            </a:r>
            <a:endParaRPr sz="25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16"/>
          <p:cNvPicPr preferRelativeResize="0"/>
          <p:nvPr>
            <p:ph idx="1" type="body"/>
          </p:nvPr>
        </p:nvPicPr>
        <p:blipFill rotWithShape="1">
          <a:blip r:embed="rId3">
            <a:alphaModFix/>
          </a:blip>
          <a:srcRect b="0" l="0" r="0" t="0"/>
          <a:stretch/>
        </p:blipFill>
        <p:spPr>
          <a:xfrm>
            <a:off x="1764632" y="103755"/>
            <a:ext cx="8390021" cy="4644452"/>
          </a:xfrm>
          <a:prstGeom prst="rect">
            <a:avLst/>
          </a:prstGeom>
          <a:noFill/>
          <a:ln>
            <a:noFill/>
          </a:ln>
        </p:spPr>
      </p:pic>
      <p:sp>
        <p:nvSpPr>
          <p:cNvPr id="180" name="Google Shape;180;p16"/>
          <p:cNvSpPr txBox="1"/>
          <p:nvPr/>
        </p:nvSpPr>
        <p:spPr>
          <a:xfrm>
            <a:off x="112296" y="5123029"/>
            <a:ext cx="11598442" cy="115416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300">
                <a:solidFill>
                  <a:schemeClr val="dk1"/>
                </a:solidFill>
                <a:latin typeface="Times New Roman"/>
                <a:ea typeface="Times New Roman"/>
                <a:cs typeface="Times New Roman"/>
                <a:sym typeface="Times New Roman"/>
              </a:rPr>
              <a:t>The decoder blocks are identical. I have expanded the first one so you can see its self-attention layer is the masked variant. Notice that the model now can address up to 4,000 tokens in a certain segment -- a massive upgrade from the 512 in the original transformer.</a:t>
            </a:r>
            <a:endParaRPr sz="2300">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7"/>
          <p:cNvSpPr txBox="1"/>
          <p:nvPr>
            <p:ph idx="1" type="body"/>
          </p:nvPr>
        </p:nvSpPr>
        <p:spPr>
          <a:xfrm>
            <a:off x="838200" y="1023520"/>
            <a:ext cx="10515600" cy="300304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These blocks were very similar to the original decoder blocks, except they did away with that second self-attention layer. A similar architecture was examined in </a:t>
            </a:r>
            <a:r>
              <a:rPr b="0" i="0" lang="en-US" u="sng" strike="noStrike">
                <a:solidFill>
                  <a:srgbClr val="4183C4"/>
                </a:solidFill>
                <a:latin typeface="Times New Roman"/>
                <a:ea typeface="Times New Roman"/>
                <a:cs typeface="Times New Roman"/>
                <a:sym typeface="Times New Roman"/>
                <a:hlinkClick r:id="rId3">
                  <a:extLst>
                    <a:ext uri="{A12FA001-AC4F-418D-AE19-62706E023703}">
                      <ahyp:hlinkClr val="tx"/>
                    </a:ext>
                  </a:extLst>
                </a:hlinkClick>
              </a:rPr>
              <a:t>Character-Level Language Modeling with Deeper Self-Attention</a:t>
            </a:r>
            <a:r>
              <a:rPr b="0" i="0" lang="en-US">
                <a:solidFill>
                  <a:srgbClr val="222222"/>
                </a:solidFill>
                <a:latin typeface="Times New Roman"/>
                <a:ea typeface="Times New Roman"/>
                <a:cs typeface="Times New Roman"/>
                <a:sym typeface="Times New Roman"/>
              </a:rPr>
              <a:t> to create a language model that predicts one letter/character at a time.</a:t>
            </a:r>
            <a:endParaRPr/>
          </a:p>
          <a:p>
            <a:pPr indent="-228600" lvl="0" marL="228600" rtl="0" algn="l">
              <a:lnSpc>
                <a:spcPct val="90000"/>
              </a:lnSpc>
              <a:spcBef>
                <a:spcPts val="100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The OpenAI GPT-2 model uses these decoder-only blocks.</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8"/>
          <p:cNvSpPr txBox="1"/>
          <p:nvPr>
            <p:ph type="title"/>
          </p:nvPr>
        </p:nvSpPr>
        <p:spPr>
          <a:xfrm>
            <a:off x="838200" y="365125"/>
            <a:ext cx="10515600" cy="87011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Looing Inside GPT-2</a:t>
            </a:r>
            <a:endParaRPr/>
          </a:p>
        </p:txBody>
      </p:sp>
      <p:pic>
        <p:nvPicPr>
          <p:cNvPr id="191" name="Google Shape;191;p18"/>
          <p:cNvPicPr preferRelativeResize="0"/>
          <p:nvPr>
            <p:ph idx="1" type="body"/>
          </p:nvPr>
        </p:nvPicPr>
        <p:blipFill rotWithShape="1">
          <a:blip r:embed="rId3">
            <a:alphaModFix/>
          </a:blip>
          <a:srcRect b="0" l="0" r="0" t="0"/>
          <a:stretch/>
        </p:blipFill>
        <p:spPr>
          <a:xfrm>
            <a:off x="1572689" y="1408530"/>
            <a:ext cx="9046621" cy="520931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9"/>
          <p:cNvSpPr txBox="1"/>
          <p:nvPr>
            <p:ph idx="1" type="body"/>
          </p:nvPr>
        </p:nvSpPr>
        <p:spPr>
          <a:xfrm>
            <a:off x="838200" y="0"/>
            <a:ext cx="10515600" cy="617696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500"/>
              <a:buChar char="•"/>
            </a:pPr>
            <a:r>
              <a:rPr lang="en-US" sz="2500">
                <a:latin typeface="Times New Roman"/>
                <a:ea typeface="Times New Roman"/>
                <a:cs typeface="Times New Roman"/>
                <a:sym typeface="Times New Roman"/>
              </a:rPr>
              <a:t>The simplest way to run a trained GPT-2 is to allow it to ramble on its own (which is technically called generating unconditional samples) – alternatively, we can give it a prompt to have it speak about a certain topic (a.k.a generating interactive conditional samples). In the rambling case, we can simply hand it the start token and have it start generating words (the trained model uses </a:t>
            </a:r>
            <a:r>
              <a:rPr lang="en-US" sz="2500">
                <a:solidFill>
                  <a:srgbClr val="FF0000"/>
                </a:solidFill>
                <a:latin typeface="Times New Roman"/>
                <a:ea typeface="Times New Roman"/>
                <a:cs typeface="Times New Roman"/>
                <a:sym typeface="Times New Roman"/>
              </a:rPr>
              <a:t>&lt;|endoftext|&gt; </a:t>
            </a:r>
            <a:r>
              <a:rPr lang="en-US" sz="2500">
                <a:latin typeface="Times New Roman"/>
                <a:ea typeface="Times New Roman"/>
                <a:cs typeface="Times New Roman"/>
                <a:sym typeface="Times New Roman"/>
              </a:rPr>
              <a:t>as its start token. Let’s call it &lt;s&gt; instead).</a:t>
            </a:r>
            <a:endParaRPr/>
          </a:p>
          <a:p>
            <a:pPr indent="-69850" lvl="0" marL="228600" rtl="0" algn="l">
              <a:lnSpc>
                <a:spcPct val="90000"/>
              </a:lnSpc>
              <a:spcBef>
                <a:spcPts val="1000"/>
              </a:spcBef>
              <a:spcAft>
                <a:spcPts val="0"/>
              </a:spcAft>
              <a:buClr>
                <a:schemeClr val="dk1"/>
              </a:buClr>
              <a:buSzPts val="2500"/>
              <a:buNone/>
            </a:pPr>
            <a:r>
              <a:t/>
            </a:r>
            <a:endParaRPr sz="2500">
              <a:latin typeface="Times New Roman"/>
              <a:ea typeface="Times New Roman"/>
              <a:cs typeface="Times New Roman"/>
              <a:sym typeface="Times New Roman"/>
            </a:endParaRPr>
          </a:p>
        </p:txBody>
      </p:sp>
      <p:pic>
        <p:nvPicPr>
          <p:cNvPr id="197" name="Google Shape;197;p19"/>
          <p:cNvPicPr preferRelativeResize="0"/>
          <p:nvPr/>
        </p:nvPicPr>
        <p:blipFill rotWithShape="1">
          <a:blip r:embed="rId3">
            <a:alphaModFix/>
          </a:blip>
          <a:srcRect b="0" l="0" r="0" t="0"/>
          <a:stretch/>
        </p:blipFill>
        <p:spPr>
          <a:xfrm>
            <a:off x="1473975" y="2143581"/>
            <a:ext cx="9244049" cy="471441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What is Language Model</a:t>
            </a:r>
            <a:endParaRPr/>
          </a:p>
        </p:txBody>
      </p:sp>
      <p:sp>
        <p:nvSpPr>
          <p:cNvPr id="91" name="Google Shape;91;p2"/>
          <p:cNvSpPr txBox="1"/>
          <p:nvPr>
            <p:ph idx="1" type="body"/>
          </p:nvPr>
        </p:nvSpPr>
        <p:spPr>
          <a:xfrm>
            <a:off x="838199" y="1420813"/>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 The most famous language models are smartphone keyboards that suggest the next word based on what you’ve currently typed.</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pic>
        <p:nvPicPr>
          <p:cNvPr id="92" name="Google Shape;92;p2"/>
          <p:cNvPicPr preferRelativeResize="0"/>
          <p:nvPr/>
        </p:nvPicPr>
        <p:blipFill rotWithShape="1">
          <a:blip r:embed="rId3">
            <a:alphaModFix/>
          </a:blip>
          <a:srcRect b="0" l="0" r="0" t="0"/>
          <a:stretch/>
        </p:blipFill>
        <p:spPr>
          <a:xfrm>
            <a:off x="3636932" y="2708275"/>
            <a:ext cx="4234713" cy="30638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0"/>
          <p:cNvSpPr txBox="1"/>
          <p:nvPr>
            <p:ph idx="1" type="body"/>
          </p:nvPr>
        </p:nvSpPr>
        <p:spPr>
          <a:xfrm>
            <a:off x="838200" y="224589"/>
            <a:ext cx="10515600" cy="595237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The model only has one input token, so that path would be the only active one. The token is processed successively through all the layers, then a vector is produced along that path. That vector can be scored against the model’s vocabulary (all the words the model knows, 50,000 words in the case of GPT-2). In this case we selected the token with the highest probability, ‘the’. But we can certainly mix things up – you know how if you keep clicking the suggested word in your keyboard app, it sometimes can stuck in repetitive loops where the only way out is if you click the second or third suggested word. The same can happen here. GPT-2 has a parameter called top-k that we can use to have the model consider sampling words other than the top word (which is the case when top-k = 1).</a:t>
            </a:r>
            <a:endParaRPr/>
          </a:p>
          <a:p>
            <a:pPr indent="-228600" lvl="0" marL="228600" rtl="0" algn="l">
              <a:lnSpc>
                <a:spcPct val="90000"/>
              </a:lnSpc>
              <a:spcBef>
                <a:spcPts val="100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In the next step, we add the output from the first step to our input sequence, and have the model make its next prediction:</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1"/>
          <p:cNvSpPr txBox="1"/>
          <p:nvPr>
            <p:ph idx="1" type="body"/>
          </p:nvPr>
        </p:nvSpPr>
        <p:spPr>
          <a:xfrm>
            <a:off x="838200" y="0"/>
            <a:ext cx="10515600" cy="617696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500"/>
              <a:buChar char="•"/>
            </a:pPr>
            <a:r>
              <a:rPr b="0" i="0" lang="en-US" sz="2500">
                <a:solidFill>
                  <a:srgbClr val="222222"/>
                </a:solidFill>
                <a:latin typeface="Times New Roman"/>
                <a:ea typeface="Times New Roman"/>
                <a:cs typeface="Times New Roman"/>
                <a:sym typeface="Times New Roman"/>
              </a:rPr>
              <a:t>Notice that the second path is the only that’s active in this calculation. Each layer of GPT-2 has retained its own interpretation of the first token and will use it in processing the second token (we’ll get into more detail about this in the following section about self-attention). GPT-2 does not re-interpret the first token in light of the second token.</a:t>
            </a:r>
            <a:endParaRPr/>
          </a:p>
          <a:p>
            <a:pPr indent="-69850" lvl="0" marL="228600" rtl="0" algn="l">
              <a:lnSpc>
                <a:spcPct val="90000"/>
              </a:lnSpc>
              <a:spcBef>
                <a:spcPts val="1000"/>
              </a:spcBef>
              <a:spcAft>
                <a:spcPts val="0"/>
              </a:spcAft>
              <a:buClr>
                <a:schemeClr val="dk1"/>
              </a:buClr>
              <a:buSzPts val="2500"/>
              <a:buNone/>
            </a:pPr>
            <a:r>
              <a:t/>
            </a:r>
            <a:endParaRPr sz="2500">
              <a:latin typeface="Times New Roman"/>
              <a:ea typeface="Times New Roman"/>
              <a:cs typeface="Times New Roman"/>
              <a:sym typeface="Times New Roman"/>
            </a:endParaRPr>
          </a:p>
        </p:txBody>
      </p:sp>
      <p:pic>
        <p:nvPicPr>
          <p:cNvPr id="208" name="Google Shape;208;p21"/>
          <p:cNvPicPr preferRelativeResize="0"/>
          <p:nvPr/>
        </p:nvPicPr>
        <p:blipFill rotWithShape="1">
          <a:blip r:embed="rId3">
            <a:alphaModFix/>
          </a:blip>
          <a:srcRect b="0" l="0" r="0" t="0"/>
          <a:stretch/>
        </p:blipFill>
        <p:spPr>
          <a:xfrm>
            <a:off x="1033120" y="1724703"/>
            <a:ext cx="10125759" cy="479641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2"/>
          <p:cNvSpPr txBox="1"/>
          <p:nvPr>
            <p:ph type="title"/>
          </p:nvPr>
        </p:nvSpPr>
        <p:spPr>
          <a:xfrm>
            <a:off x="838200" y="365126"/>
            <a:ext cx="10515600" cy="72573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A Deeper Look Inside: Input Encoding</a:t>
            </a:r>
            <a:endParaRPr/>
          </a:p>
        </p:txBody>
      </p:sp>
      <p:pic>
        <p:nvPicPr>
          <p:cNvPr id="214" name="Google Shape;214;p22"/>
          <p:cNvPicPr preferRelativeResize="0"/>
          <p:nvPr>
            <p:ph idx="1" type="body"/>
          </p:nvPr>
        </p:nvPicPr>
        <p:blipFill rotWithShape="1">
          <a:blip r:embed="rId3">
            <a:alphaModFix/>
          </a:blip>
          <a:srcRect b="0" l="0" r="0" t="0"/>
          <a:stretch/>
        </p:blipFill>
        <p:spPr>
          <a:xfrm>
            <a:off x="2916254" y="1071762"/>
            <a:ext cx="6138911" cy="4265542"/>
          </a:xfrm>
          <a:prstGeom prst="rect">
            <a:avLst/>
          </a:prstGeom>
          <a:noFill/>
          <a:ln>
            <a:noFill/>
          </a:ln>
        </p:spPr>
      </p:pic>
      <p:sp>
        <p:nvSpPr>
          <p:cNvPr id="215" name="Google Shape;215;p22"/>
          <p:cNvSpPr txBox="1"/>
          <p:nvPr/>
        </p:nvSpPr>
        <p:spPr>
          <a:xfrm>
            <a:off x="838200" y="5337304"/>
            <a:ext cx="10295021"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a:solidFill>
                  <a:schemeClr val="dk1"/>
                </a:solidFill>
                <a:latin typeface="Times New Roman"/>
                <a:ea typeface="Times New Roman"/>
                <a:cs typeface="Times New Roman"/>
                <a:sym typeface="Times New Roman"/>
              </a:rPr>
              <a:t>Each row is a word embedding: a list of numbers representing a word and capturing some of its meaning. The size of that list is different in different GPT2 model sizes. The smallest model uses an embedding size of 768 per word/token.</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3"/>
          <p:cNvSpPr txBox="1"/>
          <p:nvPr>
            <p:ph idx="1" type="body"/>
          </p:nvPr>
        </p:nvSpPr>
        <p:spPr>
          <a:xfrm>
            <a:off x="721895" y="12867"/>
            <a:ext cx="10631905" cy="684513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500"/>
              <a:buChar char="•"/>
            </a:pPr>
            <a:r>
              <a:rPr lang="en-US" sz="2500">
                <a:latin typeface="Times New Roman"/>
                <a:ea typeface="Times New Roman"/>
                <a:cs typeface="Times New Roman"/>
                <a:sym typeface="Times New Roman"/>
              </a:rPr>
              <a:t>So in the beginning, we look up the embedding of the start token </a:t>
            </a:r>
            <a:r>
              <a:rPr lang="en-US" sz="2500">
                <a:solidFill>
                  <a:srgbClr val="FF0000"/>
                </a:solidFill>
                <a:latin typeface="Times New Roman"/>
                <a:ea typeface="Times New Roman"/>
                <a:cs typeface="Times New Roman"/>
                <a:sym typeface="Times New Roman"/>
              </a:rPr>
              <a:t>&lt;s&gt;</a:t>
            </a:r>
            <a:r>
              <a:rPr lang="en-US" sz="2500">
                <a:latin typeface="Times New Roman"/>
                <a:ea typeface="Times New Roman"/>
                <a:cs typeface="Times New Roman"/>
                <a:sym typeface="Times New Roman"/>
              </a:rPr>
              <a:t> in the embedding matrix. Before handing that to the first block in the model, we need to incorporate positional encoding – a signal that indicates the order of the words in the sequence to the transformer blocks. Part of the trained model is a matrix that contains a positional encoding vector for each of the 1024 positions in the input.</a:t>
            </a:r>
            <a:endParaRPr/>
          </a:p>
        </p:txBody>
      </p:sp>
      <p:pic>
        <p:nvPicPr>
          <p:cNvPr id="221" name="Google Shape;221;p23"/>
          <p:cNvPicPr preferRelativeResize="0"/>
          <p:nvPr/>
        </p:nvPicPr>
        <p:blipFill rotWithShape="1">
          <a:blip r:embed="rId3">
            <a:alphaModFix/>
          </a:blip>
          <a:srcRect b="0" l="0" r="0" t="0"/>
          <a:stretch/>
        </p:blipFill>
        <p:spPr>
          <a:xfrm>
            <a:off x="2240059" y="2149896"/>
            <a:ext cx="7711882" cy="470810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4"/>
          <p:cNvSpPr txBox="1"/>
          <p:nvPr>
            <p:ph idx="1" type="body"/>
          </p:nvPr>
        </p:nvSpPr>
        <p:spPr>
          <a:xfrm>
            <a:off x="838200" y="0"/>
            <a:ext cx="10515600" cy="617696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500"/>
              <a:buChar char="•"/>
            </a:pPr>
            <a:r>
              <a:rPr b="0" i="0" lang="en-US" sz="2500">
                <a:solidFill>
                  <a:srgbClr val="222222"/>
                </a:solidFill>
                <a:latin typeface="Times New Roman"/>
                <a:ea typeface="Times New Roman"/>
                <a:cs typeface="Times New Roman"/>
                <a:sym typeface="Times New Roman"/>
              </a:rPr>
              <a:t>With this, we’ve covered how input words are processed before being handed to the first transformer block. We also know two of the weight matrices that constitute the trained GPT-2. </a:t>
            </a:r>
            <a:endParaRPr/>
          </a:p>
          <a:p>
            <a:pPr indent="-228600" lvl="0" marL="228600" rtl="0" algn="l">
              <a:lnSpc>
                <a:spcPct val="90000"/>
              </a:lnSpc>
              <a:spcBef>
                <a:spcPts val="1000"/>
              </a:spcBef>
              <a:spcAft>
                <a:spcPts val="0"/>
              </a:spcAft>
              <a:buClr>
                <a:srgbClr val="222222"/>
              </a:buClr>
              <a:buSzPts val="2500"/>
              <a:buChar char="•"/>
            </a:pPr>
            <a:r>
              <a:rPr b="0" i="0" lang="en-US" sz="2500">
                <a:solidFill>
                  <a:srgbClr val="222222"/>
                </a:solidFill>
                <a:latin typeface="Times New Roman"/>
                <a:ea typeface="Times New Roman"/>
                <a:cs typeface="Times New Roman"/>
                <a:sym typeface="Times New Roman"/>
              </a:rPr>
              <a:t>Sending a word to the first transformer block means looking up its embedding and adding up the positional encoding vector for position #1.</a:t>
            </a:r>
            <a:endParaRPr sz="2500">
              <a:latin typeface="Times New Roman"/>
              <a:ea typeface="Times New Roman"/>
              <a:cs typeface="Times New Roman"/>
              <a:sym typeface="Times New Roman"/>
            </a:endParaRPr>
          </a:p>
        </p:txBody>
      </p:sp>
      <p:pic>
        <p:nvPicPr>
          <p:cNvPr id="227" name="Google Shape;227;p24"/>
          <p:cNvPicPr preferRelativeResize="0"/>
          <p:nvPr/>
        </p:nvPicPr>
        <p:blipFill rotWithShape="1">
          <a:blip r:embed="rId3">
            <a:alphaModFix/>
          </a:blip>
          <a:srcRect b="0" l="0" r="0" t="0"/>
          <a:stretch/>
        </p:blipFill>
        <p:spPr>
          <a:xfrm>
            <a:off x="838200" y="1988580"/>
            <a:ext cx="10462113" cy="462076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5"/>
          <p:cNvSpPr txBox="1"/>
          <p:nvPr>
            <p:ph type="title"/>
          </p:nvPr>
        </p:nvSpPr>
        <p:spPr>
          <a:xfrm>
            <a:off x="838200" y="365126"/>
            <a:ext cx="10515600" cy="31591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i="0" lang="en-US">
                <a:latin typeface="Times New Roman"/>
                <a:ea typeface="Times New Roman"/>
                <a:cs typeface="Times New Roman"/>
                <a:sym typeface="Times New Roman"/>
              </a:rPr>
              <a:t>A journey up the Stack</a:t>
            </a:r>
            <a:endParaRPr>
              <a:latin typeface="Times New Roman"/>
              <a:ea typeface="Times New Roman"/>
              <a:cs typeface="Times New Roman"/>
              <a:sym typeface="Times New Roman"/>
            </a:endParaRPr>
          </a:p>
        </p:txBody>
      </p:sp>
      <p:sp>
        <p:nvSpPr>
          <p:cNvPr id="233" name="Google Shape;233;p25"/>
          <p:cNvSpPr txBox="1"/>
          <p:nvPr>
            <p:ph idx="1" type="body"/>
          </p:nvPr>
        </p:nvSpPr>
        <p:spPr>
          <a:xfrm>
            <a:off x="838200" y="914400"/>
            <a:ext cx="10515600" cy="526256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300"/>
              <a:buChar char="•"/>
            </a:pPr>
            <a:r>
              <a:rPr b="0" i="0" lang="en-US" sz="2300">
                <a:solidFill>
                  <a:srgbClr val="222222"/>
                </a:solidFill>
                <a:latin typeface="Times New Roman"/>
                <a:ea typeface="Times New Roman"/>
                <a:cs typeface="Times New Roman"/>
                <a:sym typeface="Times New Roman"/>
              </a:rPr>
              <a:t>The first block can now process the token by first passing it through the self-attention process, then passing it through its neural network layer. Once the first transformer block processes the token, it sends its resulting vector up the stack to be processed by the next block. The process is identical in each block, but each block has its own weights in both self-attention and the neural network sublayers.</a:t>
            </a:r>
            <a:endParaRPr sz="2300">
              <a:latin typeface="Times New Roman"/>
              <a:ea typeface="Times New Roman"/>
              <a:cs typeface="Times New Roman"/>
              <a:sym typeface="Times New Roman"/>
            </a:endParaRPr>
          </a:p>
        </p:txBody>
      </p:sp>
      <p:pic>
        <p:nvPicPr>
          <p:cNvPr id="234" name="Google Shape;234;p25"/>
          <p:cNvPicPr preferRelativeResize="0"/>
          <p:nvPr/>
        </p:nvPicPr>
        <p:blipFill rotWithShape="1">
          <a:blip r:embed="rId3">
            <a:alphaModFix/>
          </a:blip>
          <a:srcRect b="0" l="0" r="0" t="0"/>
          <a:stretch/>
        </p:blipFill>
        <p:spPr>
          <a:xfrm>
            <a:off x="1257859" y="2534654"/>
            <a:ext cx="9843278" cy="432334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6"/>
          <p:cNvSpPr txBox="1"/>
          <p:nvPr>
            <p:ph type="title"/>
          </p:nvPr>
        </p:nvSpPr>
        <p:spPr>
          <a:xfrm>
            <a:off x="838200" y="365126"/>
            <a:ext cx="10515600" cy="31591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lang="en-US">
                <a:latin typeface="Times New Roman"/>
                <a:ea typeface="Times New Roman"/>
                <a:cs typeface="Times New Roman"/>
                <a:sym typeface="Times New Roman"/>
              </a:rPr>
              <a:t>Model Output</a:t>
            </a:r>
            <a:endParaRPr/>
          </a:p>
        </p:txBody>
      </p:sp>
      <p:sp>
        <p:nvSpPr>
          <p:cNvPr id="240" name="Google Shape;240;p26"/>
          <p:cNvSpPr txBox="1"/>
          <p:nvPr>
            <p:ph idx="1" type="body"/>
          </p:nvPr>
        </p:nvSpPr>
        <p:spPr>
          <a:xfrm>
            <a:off x="838200" y="681038"/>
            <a:ext cx="10515600" cy="492363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500"/>
              <a:buChar char="•"/>
            </a:pPr>
            <a:r>
              <a:rPr b="0" i="0" lang="en-US" sz="2500">
                <a:solidFill>
                  <a:srgbClr val="222222"/>
                </a:solidFill>
                <a:latin typeface="Times New Roman"/>
                <a:ea typeface="Times New Roman"/>
                <a:cs typeface="Times New Roman"/>
                <a:sym typeface="Times New Roman"/>
              </a:rPr>
              <a:t>When the top block in the model produces its output vector (the result of its own self-attention followed by its own neural network), the model multiplies that vector by the embedding matrix.</a:t>
            </a:r>
            <a:endParaRPr/>
          </a:p>
          <a:p>
            <a:pPr indent="-69850" lvl="0" marL="228600" rtl="0" algn="l">
              <a:lnSpc>
                <a:spcPct val="90000"/>
              </a:lnSpc>
              <a:spcBef>
                <a:spcPts val="1000"/>
              </a:spcBef>
              <a:spcAft>
                <a:spcPts val="0"/>
              </a:spcAft>
              <a:buClr>
                <a:schemeClr val="dk1"/>
              </a:buClr>
              <a:buSzPts val="2500"/>
              <a:buNone/>
            </a:pPr>
            <a:r>
              <a:t/>
            </a:r>
            <a:endParaRPr b="0" i="0" sz="2500">
              <a:solidFill>
                <a:srgbClr val="222222"/>
              </a:solidFill>
              <a:latin typeface="Times New Roman"/>
              <a:ea typeface="Times New Roman"/>
              <a:cs typeface="Times New Roman"/>
              <a:sym typeface="Times New Roman"/>
            </a:endParaRPr>
          </a:p>
        </p:txBody>
      </p:sp>
      <p:pic>
        <p:nvPicPr>
          <p:cNvPr id="241" name="Google Shape;241;p26"/>
          <p:cNvPicPr preferRelativeResize="0"/>
          <p:nvPr/>
        </p:nvPicPr>
        <p:blipFill rotWithShape="1">
          <a:blip r:embed="rId3">
            <a:alphaModFix/>
          </a:blip>
          <a:srcRect b="0" l="0" r="0" t="0"/>
          <a:stretch/>
        </p:blipFill>
        <p:spPr>
          <a:xfrm>
            <a:off x="1160136" y="1764463"/>
            <a:ext cx="9871727" cy="5093537"/>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7"/>
          <p:cNvSpPr txBox="1"/>
          <p:nvPr>
            <p:ph idx="1" type="body"/>
          </p:nvPr>
        </p:nvSpPr>
        <p:spPr>
          <a:xfrm>
            <a:off x="401052" y="112295"/>
            <a:ext cx="10952747" cy="606466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400"/>
              <a:buChar char="•"/>
            </a:pPr>
            <a:r>
              <a:rPr b="0" i="0" lang="en-US" sz="2400">
                <a:solidFill>
                  <a:srgbClr val="222222"/>
                </a:solidFill>
                <a:latin typeface="Times New Roman"/>
                <a:ea typeface="Times New Roman"/>
                <a:cs typeface="Times New Roman"/>
                <a:sym typeface="Times New Roman"/>
              </a:rPr>
              <a:t>Recall that each row in the embedding matrix corresponds to the embedding of a word in the model’s vocabulary. The result of this multiplication is interpreted as a score for each word in the model’s vocabulary.</a:t>
            </a:r>
            <a:endParaRPr/>
          </a:p>
          <a:p>
            <a:pPr indent="-76200" lvl="0" marL="228600" rtl="0" algn="l">
              <a:lnSpc>
                <a:spcPct val="90000"/>
              </a:lnSpc>
              <a:spcBef>
                <a:spcPts val="1000"/>
              </a:spcBef>
              <a:spcAft>
                <a:spcPts val="0"/>
              </a:spcAft>
              <a:buClr>
                <a:schemeClr val="dk1"/>
              </a:buClr>
              <a:buSzPts val="2400"/>
              <a:buNone/>
            </a:pPr>
            <a:r>
              <a:t/>
            </a:r>
            <a:endParaRPr sz="2400">
              <a:latin typeface="Times New Roman"/>
              <a:ea typeface="Times New Roman"/>
              <a:cs typeface="Times New Roman"/>
              <a:sym typeface="Times New Roman"/>
            </a:endParaRPr>
          </a:p>
        </p:txBody>
      </p:sp>
      <p:pic>
        <p:nvPicPr>
          <p:cNvPr id="247" name="Google Shape;247;p27"/>
          <p:cNvPicPr preferRelativeResize="0"/>
          <p:nvPr/>
        </p:nvPicPr>
        <p:blipFill rotWithShape="1">
          <a:blip r:embed="rId3">
            <a:alphaModFix/>
          </a:blip>
          <a:srcRect b="0" l="0" r="0" t="0"/>
          <a:stretch/>
        </p:blipFill>
        <p:spPr>
          <a:xfrm>
            <a:off x="747867" y="1353051"/>
            <a:ext cx="11043081" cy="4823912"/>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8"/>
          <p:cNvSpPr txBox="1"/>
          <p:nvPr>
            <p:ph idx="1" type="body"/>
          </p:nvPr>
        </p:nvSpPr>
        <p:spPr>
          <a:xfrm>
            <a:off x="838200" y="1138989"/>
            <a:ext cx="10515600" cy="316029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We can simply select the token with the highest score (top_k = 1). But better results are achieved if the model considers other words as well. So a better strategy is to sample a word from the entire list using the score as the probability of selecting that word (so words with a higher score have a higher chance of being selected). A middle ground is setting top_k to 40, and having the model consider the 40 words with the highest scores.</a:t>
            </a:r>
            <a:endParaRPr>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29"/>
          <p:cNvPicPr preferRelativeResize="0"/>
          <p:nvPr>
            <p:ph idx="1" type="body"/>
          </p:nvPr>
        </p:nvPicPr>
        <p:blipFill rotWithShape="1">
          <a:blip r:embed="rId3">
            <a:alphaModFix/>
          </a:blip>
          <a:srcRect b="0" l="0" r="0" t="0"/>
          <a:stretch/>
        </p:blipFill>
        <p:spPr>
          <a:xfrm>
            <a:off x="399689" y="176464"/>
            <a:ext cx="11038331" cy="5447005"/>
          </a:xfrm>
          <a:prstGeom prst="rect">
            <a:avLst/>
          </a:prstGeom>
          <a:noFill/>
          <a:ln>
            <a:noFill/>
          </a:ln>
        </p:spPr>
      </p:pic>
      <p:sp>
        <p:nvSpPr>
          <p:cNvPr id="258" name="Google Shape;258;p29"/>
          <p:cNvSpPr txBox="1"/>
          <p:nvPr/>
        </p:nvSpPr>
        <p:spPr>
          <a:xfrm>
            <a:off x="1122948" y="5623469"/>
            <a:ext cx="9734990"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000">
                <a:solidFill>
                  <a:srgbClr val="222222"/>
                </a:solidFill>
                <a:latin typeface="Times New Roman"/>
                <a:ea typeface="Times New Roman"/>
                <a:cs typeface="Times New Roman"/>
                <a:sym typeface="Times New Roman"/>
              </a:rPr>
              <a:t>With that, the model has completed an iteration resulting in outputting a single word. The model continues iterating until the entire context is generated (1024 tokens) or until an end-of-sequence token is produced.</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3"/>
          <p:cNvSpPr txBox="1"/>
          <p:nvPr>
            <p:ph idx="1" type="body"/>
          </p:nvPr>
        </p:nvSpPr>
        <p:spPr>
          <a:xfrm>
            <a:off x="838200" y="385011"/>
            <a:ext cx="10515600" cy="579195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300"/>
              <a:buChar char="•"/>
            </a:pPr>
            <a:r>
              <a:rPr lang="en-US" sz="2300">
                <a:latin typeface="Times New Roman"/>
                <a:ea typeface="Times New Roman"/>
                <a:cs typeface="Times New Roman"/>
                <a:sym typeface="Times New Roman"/>
              </a:rPr>
              <a:t>In this sense, we can say that the GPT-2 is basically the next word prediction feature of a keyboard app, but one that is much larger and more sophisticated than what your phone has. The GPT-2 was trained on a massive 40GB dataset called WebText that the OpenAI researchers crawled from the internet as part of the research effort. To compare in terms of storage size, the keyboard app I use, SwiftKey, takes up 78MBs of space. The smallest variant of the trained GPT-2, takes up 500MBs of storage to store all of its parameters. The largest GPT-2 variant is 13 times the size so it could take up more than 6.5 GBs of storage space.</a:t>
            </a:r>
            <a:endParaRPr/>
          </a:p>
          <a:p>
            <a:pPr indent="-82550" lvl="0" marL="228600" rtl="0" algn="l">
              <a:lnSpc>
                <a:spcPct val="90000"/>
              </a:lnSpc>
              <a:spcBef>
                <a:spcPts val="1000"/>
              </a:spcBef>
              <a:spcAft>
                <a:spcPts val="0"/>
              </a:spcAft>
              <a:buClr>
                <a:schemeClr val="dk1"/>
              </a:buClr>
              <a:buSzPts val="2300"/>
              <a:buNone/>
            </a:pPr>
            <a:r>
              <a:t/>
            </a:r>
            <a:endParaRPr sz="2300">
              <a:latin typeface="Times New Roman"/>
              <a:ea typeface="Times New Roman"/>
              <a:cs typeface="Times New Roman"/>
              <a:sym typeface="Times New Roman"/>
            </a:endParaRPr>
          </a:p>
        </p:txBody>
      </p:sp>
      <p:pic>
        <p:nvPicPr>
          <p:cNvPr id="98" name="Google Shape;98;p3"/>
          <p:cNvPicPr preferRelativeResize="0"/>
          <p:nvPr/>
        </p:nvPicPr>
        <p:blipFill rotWithShape="1">
          <a:blip r:embed="rId3">
            <a:alphaModFix/>
          </a:blip>
          <a:srcRect b="0" l="0" r="0" t="0"/>
          <a:stretch/>
        </p:blipFill>
        <p:spPr>
          <a:xfrm>
            <a:off x="1183186" y="3023748"/>
            <a:ext cx="10170614" cy="383425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222222"/>
              </a:buClr>
              <a:buSzPts val="4400"/>
              <a:buFont typeface="Times New Roman"/>
              <a:buNone/>
            </a:pPr>
            <a:r>
              <a:rPr i="0" lang="en-US">
                <a:solidFill>
                  <a:srgbClr val="222222"/>
                </a:solidFill>
                <a:latin typeface="Times New Roman"/>
                <a:ea typeface="Times New Roman"/>
                <a:cs typeface="Times New Roman"/>
                <a:sym typeface="Times New Roman"/>
              </a:rPr>
              <a:t>Masked Self-Attention</a:t>
            </a:r>
            <a:br>
              <a:rPr i="0" lang="en-US">
                <a:solidFill>
                  <a:srgbClr val="222222"/>
                </a:solidFill>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264" name="Google Shape;264;p30"/>
          <p:cNvSpPr txBox="1"/>
          <p:nvPr>
            <p:ph idx="1" type="body"/>
          </p:nvPr>
        </p:nvSpPr>
        <p:spPr>
          <a:xfrm>
            <a:off x="673768" y="1106905"/>
            <a:ext cx="10844463" cy="5514307"/>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300"/>
              <a:buChar char="•"/>
            </a:pPr>
            <a:r>
              <a:rPr b="0" i="0" lang="en-US" sz="2300">
                <a:solidFill>
                  <a:srgbClr val="222222"/>
                </a:solidFill>
                <a:latin typeface="Times New Roman"/>
                <a:ea typeface="Times New Roman"/>
                <a:cs typeface="Times New Roman"/>
                <a:sym typeface="Times New Roman"/>
              </a:rPr>
              <a:t>Masked self-attention is identical to self-attention except when it comes to step #2. Assuming the model only has two tokens as input and we’re observing the second token. In this case, the last two tokens are masked. So the model interferes in the scoring step. It basically always scores the future tokens as 0 so the model can’t peak to future words:</a:t>
            </a:r>
            <a:endParaRPr/>
          </a:p>
          <a:p>
            <a:pPr indent="-82550" lvl="0" marL="228600" rtl="0" algn="l">
              <a:lnSpc>
                <a:spcPct val="90000"/>
              </a:lnSpc>
              <a:spcBef>
                <a:spcPts val="1000"/>
              </a:spcBef>
              <a:spcAft>
                <a:spcPts val="0"/>
              </a:spcAft>
              <a:buClr>
                <a:schemeClr val="dk1"/>
              </a:buClr>
              <a:buSzPts val="2300"/>
              <a:buNone/>
            </a:pPr>
            <a:r>
              <a:t/>
            </a:r>
            <a:endParaRPr sz="2300">
              <a:latin typeface="Times New Roman"/>
              <a:ea typeface="Times New Roman"/>
              <a:cs typeface="Times New Roman"/>
              <a:sym typeface="Times New Roman"/>
            </a:endParaRPr>
          </a:p>
        </p:txBody>
      </p:sp>
      <p:pic>
        <p:nvPicPr>
          <p:cNvPr id="265" name="Google Shape;265;p30"/>
          <p:cNvPicPr preferRelativeResize="0"/>
          <p:nvPr/>
        </p:nvPicPr>
        <p:blipFill rotWithShape="1">
          <a:blip r:embed="rId3">
            <a:alphaModFix/>
          </a:blip>
          <a:srcRect b="0" l="0" r="0" t="0"/>
          <a:stretch/>
        </p:blipFill>
        <p:spPr>
          <a:xfrm>
            <a:off x="1747312" y="2630488"/>
            <a:ext cx="8697374" cy="422751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1"/>
          <p:cNvSpPr txBox="1"/>
          <p:nvPr>
            <p:ph idx="1" type="body"/>
          </p:nvPr>
        </p:nvSpPr>
        <p:spPr>
          <a:xfrm>
            <a:off x="160421" y="144379"/>
            <a:ext cx="11742821" cy="628850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300"/>
              <a:buChar char="•"/>
            </a:pPr>
            <a:r>
              <a:rPr lang="en-US" sz="2300">
                <a:latin typeface="Times New Roman"/>
                <a:ea typeface="Times New Roman"/>
                <a:cs typeface="Times New Roman"/>
                <a:sym typeface="Times New Roman"/>
              </a:rPr>
              <a:t>This masking is often implemented as a matrix called an attention mask. Think of a sequence of four words (“robot must obey orders”, for example). In a language modeling scenario, this sequence is absorbed in four steps – one per word (assuming for now that every word is a token). As these models work in batches, we can assume a batch size of 4 for this toy model that will process the entire sequence (with its four steps) as one batch.</a:t>
            </a:r>
            <a:endParaRPr/>
          </a:p>
          <a:p>
            <a:pPr indent="-82550" lvl="0" marL="228600" rtl="0" algn="l">
              <a:lnSpc>
                <a:spcPct val="90000"/>
              </a:lnSpc>
              <a:spcBef>
                <a:spcPts val="1000"/>
              </a:spcBef>
              <a:spcAft>
                <a:spcPts val="0"/>
              </a:spcAft>
              <a:buClr>
                <a:schemeClr val="dk1"/>
              </a:buClr>
              <a:buSzPts val="2300"/>
              <a:buNone/>
            </a:pPr>
            <a:r>
              <a:t/>
            </a:r>
            <a:endParaRPr sz="2300">
              <a:latin typeface="Times New Roman"/>
              <a:ea typeface="Times New Roman"/>
              <a:cs typeface="Times New Roman"/>
              <a:sym typeface="Times New Roman"/>
            </a:endParaRPr>
          </a:p>
        </p:txBody>
      </p:sp>
      <p:pic>
        <p:nvPicPr>
          <p:cNvPr id="271" name="Google Shape;271;p31"/>
          <p:cNvPicPr preferRelativeResize="0"/>
          <p:nvPr/>
        </p:nvPicPr>
        <p:blipFill rotWithShape="1">
          <a:blip r:embed="rId3">
            <a:alphaModFix/>
          </a:blip>
          <a:srcRect b="0" l="0" r="0" t="0"/>
          <a:stretch/>
        </p:blipFill>
        <p:spPr>
          <a:xfrm>
            <a:off x="0" y="1760371"/>
            <a:ext cx="12192000" cy="45243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2"/>
          <p:cNvSpPr txBox="1"/>
          <p:nvPr>
            <p:ph idx="1" type="body"/>
          </p:nvPr>
        </p:nvSpPr>
        <p:spPr>
          <a:xfrm>
            <a:off x="288758" y="294675"/>
            <a:ext cx="11614484" cy="625050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400"/>
              <a:buChar char="•"/>
            </a:pPr>
            <a:r>
              <a:rPr b="0" i="0" lang="en-US" sz="2400">
                <a:solidFill>
                  <a:srgbClr val="222222"/>
                </a:solidFill>
                <a:latin typeface="Times New Roman"/>
                <a:ea typeface="Times New Roman"/>
                <a:cs typeface="Times New Roman"/>
                <a:sym typeface="Times New Roman"/>
              </a:rPr>
              <a:t>In matrix form, we calculate the scores by multiplying a queries matrix by a keys matrix. Let’s visualize it as follows, except instead of the word, there would be the query (or key) vector associated with that word in that cell:</a:t>
            </a:r>
            <a:endParaRPr/>
          </a:p>
          <a:p>
            <a:pPr indent="-76200" lvl="0" marL="228600" rtl="0" algn="l">
              <a:lnSpc>
                <a:spcPct val="90000"/>
              </a:lnSpc>
              <a:spcBef>
                <a:spcPts val="1000"/>
              </a:spcBef>
              <a:spcAft>
                <a:spcPts val="0"/>
              </a:spcAft>
              <a:buClr>
                <a:schemeClr val="dk1"/>
              </a:buClr>
              <a:buSzPts val="2400"/>
              <a:buNone/>
            </a:pPr>
            <a:r>
              <a:t/>
            </a:r>
            <a:endParaRPr sz="2400">
              <a:latin typeface="Times New Roman"/>
              <a:ea typeface="Times New Roman"/>
              <a:cs typeface="Times New Roman"/>
              <a:sym typeface="Times New Roman"/>
            </a:endParaRPr>
          </a:p>
        </p:txBody>
      </p:sp>
      <p:pic>
        <p:nvPicPr>
          <p:cNvPr id="277" name="Google Shape;277;p32"/>
          <p:cNvPicPr preferRelativeResize="0"/>
          <p:nvPr/>
        </p:nvPicPr>
        <p:blipFill rotWithShape="1">
          <a:blip r:embed="rId3">
            <a:alphaModFix/>
          </a:blip>
          <a:srcRect b="0" l="0" r="0" t="0"/>
          <a:stretch/>
        </p:blipFill>
        <p:spPr>
          <a:xfrm>
            <a:off x="129805" y="1800726"/>
            <a:ext cx="11932390" cy="325654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3"/>
          <p:cNvSpPr txBox="1"/>
          <p:nvPr>
            <p:ph idx="1" type="body"/>
          </p:nvPr>
        </p:nvSpPr>
        <p:spPr>
          <a:xfrm>
            <a:off x="352925" y="320842"/>
            <a:ext cx="11421979" cy="641684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400"/>
              <a:buChar char="•"/>
            </a:pPr>
            <a:r>
              <a:rPr b="0" i="0" lang="en-US" sz="2400">
                <a:solidFill>
                  <a:srgbClr val="222222"/>
                </a:solidFill>
                <a:latin typeface="Times New Roman"/>
                <a:ea typeface="Times New Roman"/>
                <a:cs typeface="Times New Roman"/>
                <a:sym typeface="Times New Roman"/>
              </a:rPr>
              <a:t>After the multiplication, we slap on our attention mask triangle. It set the cells we want to mask to -infinity or a very large negative number (e.g. -1 billion in GPT2):</a:t>
            </a:r>
            <a:endParaRPr/>
          </a:p>
          <a:p>
            <a:pPr indent="-76200" lvl="0" marL="228600" rtl="0" algn="l">
              <a:lnSpc>
                <a:spcPct val="90000"/>
              </a:lnSpc>
              <a:spcBef>
                <a:spcPts val="1000"/>
              </a:spcBef>
              <a:spcAft>
                <a:spcPts val="0"/>
              </a:spcAft>
              <a:buClr>
                <a:schemeClr val="dk1"/>
              </a:buClr>
              <a:buSzPts val="2400"/>
              <a:buNone/>
            </a:pPr>
            <a:r>
              <a:t/>
            </a:r>
            <a:endParaRPr sz="2400">
              <a:latin typeface="Times New Roman"/>
              <a:ea typeface="Times New Roman"/>
              <a:cs typeface="Times New Roman"/>
              <a:sym typeface="Times New Roman"/>
            </a:endParaRPr>
          </a:p>
        </p:txBody>
      </p:sp>
      <p:pic>
        <p:nvPicPr>
          <p:cNvPr id="283" name="Google Shape;283;p33"/>
          <p:cNvPicPr preferRelativeResize="0"/>
          <p:nvPr/>
        </p:nvPicPr>
        <p:blipFill rotWithShape="1">
          <a:blip r:embed="rId3">
            <a:alphaModFix/>
          </a:blip>
          <a:srcRect b="0" l="0" r="0" t="0"/>
          <a:stretch/>
        </p:blipFill>
        <p:spPr>
          <a:xfrm>
            <a:off x="0" y="1608138"/>
            <a:ext cx="12192000" cy="3640137"/>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4"/>
          <p:cNvSpPr txBox="1"/>
          <p:nvPr>
            <p:ph idx="1" type="body"/>
          </p:nvPr>
        </p:nvSpPr>
        <p:spPr>
          <a:xfrm>
            <a:off x="288757" y="320842"/>
            <a:ext cx="11518231" cy="624037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Then, applying softmax on each row produces the actual scores we use for self-attention:</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pic>
        <p:nvPicPr>
          <p:cNvPr id="289" name="Google Shape;289;p34"/>
          <p:cNvPicPr preferRelativeResize="0"/>
          <p:nvPr/>
        </p:nvPicPr>
        <p:blipFill rotWithShape="1">
          <a:blip r:embed="rId3">
            <a:alphaModFix/>
          </a:blip>
          <a:srcRect b="0" l="0" r="0" t="0"/>
          <a:stretch/>
        </p:blipFill>
        <p:spPr>
          <a:xfrm>
            <a:off x="0" y="1755775"/>
            <a:ext cx="12192000" cy="3344863"/>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5"/>
          <p:cNvSpPr txBox="1"/>
          <p:nvPr>
            <p:ph idx="1" type="body"/>
          </p:nvPr>
        </p:nvSpPr>
        <p:spPr>
          <a:xfrm>
            <a:off x="802105" y="994611"/>
            <a:ext cx="10551695" cy="518235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What this scores table means is the following:</a:t>
            </a:r>
            <a:endParaRPr/>
          </a:p>
          <a:p>
            <a:pPr indent="-228600" lvl="0" marL="228600" rtl="0" algn="l">
              <a:lnSpc>
                <a:spcPct val="90000"/>
              </a:lnSpc>
              <a:spcBef>
                <a:spcPts val="1000"/>
              </a:spcBef>
              <a:spcAft>
                <a:spcPts val="0"/>
              </a:spcAft>
              <a:buClr>
                <a:srgbClr val="222222"/>
              </a:buClr>
              <a:buSzPts val="2800"/>
              <a:buFont typeface="Arial"/>
              <a:buChar char="•"/>
            </a:pPr>
            <a:r>
              <a:rPr b="0" i="0" lang="en-US">
                <a:solidFill>
                  <a:srgbClr val="222222"/>
                </a:solidFill>
                <a:latin typeface="Times New Roman"/>
                <a:ea typeface="Times New Roman"/>
                <a:cs typeface="Times New Roman"/>
                <a:sym typeface="Times New Roman"/>
              </a:rPr>
              <a:t>When the model processes the first example in the dataset (row #1), which contains only one word (“robot”), 100% of its attention will be on that word.</a:t>
            </a:r>
            <a:endParaRPr/>
          </a:p>
          <a:p>
            <a:pPr indent="-228600" lvl="0" marL="228600" rtl="0" algn="l">
              <a:lnSpc>
                <a:spcPct val="90000"/>
              </a:lnSpc>
              <a:spcBef>
                <a:spcPts val="1000"/>
              </a:spcBef>
              <a:spcAft>
                <a:spcPts val="0"/>
              </a:spcAft>
              <a:buClr>
                <a:srgbClr val="222222"/>
              </a:buClr>
              <a:buSzPts val="2800"/>
              <a:buFont typeface="Arial"/>
              <a:buChar char="•"/>
            </a:pPr>
            <a:r>
              <a:rPr b="0" i="0" lang="en-US">
                <a:solidFill>
                  <a:srgbClr val="222222"/>
                </a:solidFill>
                <a:latin typeface="Times New Roman"/>
                <a:ea typeface="Times New Roman"/>
                <a:cs typeface="Times New Roman"/>
                <a:sym typeface="Times New Roman"/>
              </a:rPr>
              <a:t>When the model processes the second example in the dataset (row #2), which contains the words (“robot must”), when it processes the word “must”, 48% of its attention will be on “robot”, and 52% of its attention will be on “must”.</a:t>
            </a:r>
            <a:endParaRPr/>
          </a:p>
          <a:p>
            <a:pPr indent="-228600" lvl="0" marL="228600" rtl="0" algn="l">
              <a:lnSpc>
                <a:spcPct val="90000"/>
              </a:lnSpc>
              <a:spcBef>
                <a:spcPts val="1000"/>
              </a:spcBef>
              <a:spcAft>
                <a:spcPts val="0"/>
              </a:spcAft>
              <a:buClr>
                <a:srgbClr val="222222"/>
              </a:buClr>
              <a:buSzPts val="2800"/>
              <a:buFont typeface="Arial"/>
              <a:buChar char="•"/>
            </a:pPr>
            <a:r>
              <a:rPr b="0" i="0" lang="en-US">
                <a:solidFill>
                  <a:srgbClr val="222222"/>
                </a:solidFill>
                <a:latin typeface="Times New Roman"/>
                <a:ea typeface="Times New Roman"/>
                <a:cs typeface="Times New Roman"/>
                <a:sym typeface="Times New Roman"/>
              </a:rPr>
              <a:t>And so on</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6"/>
          <p:cNvSpPr txBox="1"/>
          <p:nvPr>
            <p:ph type="title"/>
          </p:nvPr>
        </p:nvSpPr>
        <p:spPr>
          <a:xfrm>
            <a:off x="838200" y="365126"/>
            <a:ext cx="10515600" cy="74178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222222"/>
              </a:buClr>
              <a:buSzPct val="100000"/>
              <a:buFont typeface="Times New Roman"/>
              <a:buNone/>
            </a:pPr>
            <a:r>
              <a:rPr i="0" lang="en-US">
                <a:solidFill>
                  <a:srgbClr val="222222"/>
                </a:solidFill>
                <a:latin typeface="Times New Roman"/>
                <a:ea typeface="Times New Roman"/>
                <a:cs typeface="Times New Roman"/>
                <a:sym typeface="Times New Roman"/>
              </a:rPr>
              <a:t>GPT-2 Masked Self-Attention</a:t>
            </a:r>
            <a:br>
              <a:rPr i="0" lang="en-US">
                <a:solidFill>
                  <a:srgbClr val="222222"/>
                </a:solidFill>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300" name="Google Shape;300;p36"/>
          <p:cNvSpPr txBox="1"/>
          <p:nvPr>
            <p:ph idx="1" type="body"/>
          </p:nvPr>
        </p:nvSpPr>
        <p:spPr>
          <a:xfrm>
            <a:off x="838200" y="1106906"/>
            <a:ext cx="10515600" cy="5070057"/>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latin typeface="Times New Roman"/>
                <a:ea typeface="Times New Roman"/>
                <a:cs typeface="Times New Roman"/>
                <a:sym typeface="Times New Roman"/>
              </a:rPr>
              <a:t>Evaluation Time: Processing One Token at a Time</a:t>
            </a:r>
            <a:endParaRPr/>
          </a:p>
          <a:p>
            <a:pPr indent="-228600" lvl="0" marL="228600" rtl="0" algn="l">
              <a:lnSpc>
                <a:spcPct val="90000"/>
              </a:lnSpc>
              <a:spcBef>
                <a:spcPts val="1000"/>
              </a:spcBef>
              <a:spcAft>
                <a:spcPts val="0"/>
              </a:spcAft>
              <a:buClr>
                <a:schemeClr val="dk1"/>
              </a:buClr>
              <a:buSzPts val="2800"/>
              <a:buChar char="•"/>
            </a:pPr>
            <a:r>
              <a:rPr lang="en-US">
                <a:latin typeface="Times New Roman"/>
                <a:ea typeface="Times New Roman"/>
                <a:cs typeface="Times New Roman"/>
                <a:sym typeface="Times New Roman"/>
              </a:rPr>
              <a:t>We can make the GPT-2 operate exactly as masked self-attention works. But during evaluation, when our model is only adding one new word after each iteration, it would be inefficient to recalculate self-attention along earlier paths for tokens which have already been processed.</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a:p>
            <a:pPr indent="-228600" lvl="0" marL="228600" rtl="0" algn="l">
              <a:lnSpc>
                <a:spcPct val="90000"/>
              </a:lnSpc>
              <a:spcBef>
                <a:spcPts val="1000"/>
              </a:spcBef>
              <a:spcAft>
                <a:spcPts val="0"/>
              </a:spcAft>
              <a:buClr>
                <a:schemeClr val="dk1"/>
              </a:buClr>
              <a:buSzPts val="2800"/>
              <a:buChar char="•"/>
            </a:pPr>
            <a:r>
              <a:rPr lang="en-US">
                <a:latin typeface="Times New Roman"/>
                <a:ea typeface="Times New Roman"/>
                <a:cs typeface="Times New Roman"/>
                <a:sym typeface="Times New Roman"/>
              </a:rPr>
              <a:t>In this case, we process the first token (ignoring &lt;s&gt; for now).</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pic>
        <p:nvPicPr>
          <p:cNvPr id="305" name="Google Shape;305;p37"/>
          <p:cNvPicPr preferRelativeResize="0"/>
          <p:nvPr>
            <p:ph idx="1" type="body"/>
          </p:nvPr>
        </p:nvPicPr>
        <p:blipFill rotWithShape="1">
          <a:blip r:embed="rId3">
            <a:alphaModFix/>
          </a:blip>
          <a:srcRect b="0" l="0" r="0" t="0"/>
          <a:stretch/>
        </p:blipFill>
        <p:spPr>
          <a:xfrm>
            <a:off x="378065" y="661360"/>
            <a:ext cx="11435869" cy="5535279"/>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8"/>
          <p:cNvSpPr txBox="1"/>
          <p:nvPr>
            <p:ph idx="1" type="body"/>
          </p:nvPr>
        </p:nvSpPr>
        <p:spPr>
          <a:xfrm>
            <a:off x="320842" y="240632"/>
            <a:ext cx="11486147" cy="628850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latin typeface="Times New Roman"/>
                <a:ea typeface="Times New Roman"/>
                <a:cs typeface="Times New Roman"/>
                <a:sym typeface="Times New Roman"/>
              </a:rPr>
              <a:t>GPT-2 holds on to the key and value vectors of the the a token. Every self-attention layer holds on to its respective key and value vectors for that token:</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pic>
        <p:nvPicPr>
          <p:cNvPr id="311" name="Google Shape;311;p38"/>
          <p:cNvPicPr preferRelativeResize="0"/>
          <p:nvPr/>
        </p:nvPicPr>
        <p:blipFill rotWithShape="1">
          <a:blip r:embed="rId3">
            <a:alphaModFix/>
          </a:blip>
          <a:srcRect b="0" l="0" r="0" t="0"/>
          <a:stretch/>
        </p:blipFill>
        <p:spPr>
          <a:xfrm>
            <a:off x="909550" y="1251284"/>
            <a:ext cx="10372900" cy="536608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9"/>
          <p:cNvSpPr txBox="1"/>
          <p:nvPr>
            <p:ph idx="1" type="body"/>
          </p:nvPr>
        </p:nvSpPr>
        <p:spPr>
          <a:xfrm>
            <a:off x="256673" y="433137"/>
            <a:ext cx="11502189" cy="611204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300"/>
              <a:buChar char="•"/>
            </a:pPr>
            <a:r>
              <a:rPr lang="en-US" sz="2300">
                <a:latin typeface="Times New Roman"/>
                <a:ea typeface="Times New Roman"/>
                <a:cs typeface="Times New Roman"/>
                <a:sym typeface="Times New Roman"/>
              </a:rPr>
              <a:t>Now in the next iteration, when the model processes the word </a:t>
            </a:r>
            <a:r>
              <a:rPr i="1" lang="en-US" sz="2300">
                <a:latin typeface="Times New Roman"/>
                <a:ea typeface="Times New Roman"/>
                <a:cs typeface="Times New Roman"/>
                <a:sym typeface="Times New Roman"/>
              </a:rPr>
              <a:t>robot</a:t>
            </a:r>
            <a:r>
              <a:rPr lang="en-US" sz="2300">
                <a:latin typeface="Times New Roman"/>
                <a:ea typeface="Times New Roman"/>
                <a:cs typeface="Times New Roman"/>
                <a:sym typeface="Times New Roman"/>
              </a:rPr>
              <a:t>, it does not need to generate query, key, and value queries for the a token. It just reuses the ones it saved from the first iteration:</a:t>
            </a:r>
            <a:endParaRPr/>
          </a:p>
          <a:p>
            <a:pPr indent="-82550" lvl="0" marL="228600" rtl="0" algn="l">
              <a:lnSpc>
                <a:spcPct val="90000"/>
              </a:lnSpc>
              <a:spcBef>
                <a:spcPts val="1000"/>
              </a:spcBef>
              <a:spcAft>
                <a:spcPts val="0"/>
              </a:spcAft>
              <a:buClr>
                <a:schemeClr val="dk1"/>
              </a:buClr>
              <a:buSzPts val="2300"/>
              <a:buNone/>
            </a:pPr>
            <a:r>
              <a:t/>
            </a:r>
            <a:endParaRPr sz="2300">
              <a:latin typeface="Times New Roman"/>
              <a:ea typeface="Times New Roman"/>
              <a:cs typeface="Times New Roman"/>
              <a:sym typeface="Times New Roman"/>
            </a:endParaRPr>
          </a:p>
        </p:txBody>
      </p:sp>
      <p:pic>
        <p:nvPicPr>
          <p:cNvPr id="317" name="Google Shape;317;p39"/>
          <p:cNvPicPr preferRelativeResize="0"/>
          <p:nvPr/>
        </p:nvPicPr>
        <p:blipFill rotWithShape="1">
          <a:blip r:embed="rId3">
            <a:alphaModFix/>
          </a:blip>
          <a:srcRect b="0" l="0" r="0" t="0"/>
          <a:stretch/>
        </p:blipFill>
        <p:spPr>
          <a:xfrm>
            <a:off x="878638" y="1421566"/>
            <a:ext cx="10434724" cy="512361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4"/>
          <p:cNvSpPr txBox="1"/>
          <p:nvPr>
            <p:ph type="title"/>
          </p:nvPr>
        </p:nvSpPr>
        <p:spPr>
          <a:xfrm>
            <a:off x="838200" y="1825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Transformers for Language Modeling</a:t>
            </a:r>
            <a:endParaRPr/>
          </a:p>
        </p:txBody>
      </p:sp>
      <p:sp>
        <p:nvSpPr>
          <p:cNvPr id="104" name="Google Shape;104;p4"/>
          <p:cNvSpPr txBox="1"/>
          <p:nvPr>
            <p:ph idx="1" type="body"/>
          </p:nvPr>
        </p:nvSpPr>
        <p:spPr>
          <a:xfrm>
            <a:off x="838200" y="998245"/>
            <a:ext cx="10515600" cy="486151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500"/>
              <a:buChar char="•"/>
            </a:pPr>
            <a:r>
              <a:rPr lang="en-US" sz="2500">
                <a:solidFill>
                  <a:srgbClr val="222222"/>
                </a:solidFill>
                <a:latin typeface="Times New Roman"/>
                <a:ea typeface="Times New Roman"/>
                <a:cs typeface="Times New Roman"/>
                <a:sym typeface="Times New Roman"/>
              </a:rPr>
              <a:t>T</a:t>
            </a:r>
            <a:r>
              <a:rPr b="0" i="0" lang="en-US" sz="2500">
                <a:solidFill>
                  <a:srgbClr val="222222"/>
                </a:solidFill>
                <a:latin typeface="Times New Roman"/>
                <a:ea typeface="Times New Roman"/>
                <a:cs typeface="Times New Roman"/>
                <a:sym typeface="Times New Roman"/>
              </a:rPr>
              <a:t>he original transformer model is made up of an encoder and decoder – each is a stack of what we can call transformer blocks. That architecture was appropriate because the model tackled machine translation – a problem where encoder-decoder architectures have been successful in the past.</a:t>
            </a:r>
            <a:endParaRPr/>
          </a:p>
          <a:p>
            <a:pPr indent="-69850" lvl="0" marL="228600" rtl="0" algn="l">
              <a:lnSpc>
                <a:spcPct val="90000"/>
              </a:lnSpc>
              <a:spcBef>
                <a:spcPts val="1000"/>
              </a:spcBef>
              <a:spcAft>
                <a:spcPts val="0"/>
              </a:spcAft>
              <a:buClr>
                <a:schemeClr val="dk1"/>
              </a:buClr>
              <a:buSzPts val="2500"/>
              <a:buNone/>
            </a:pPr>
            <a:r>
              <a:t/>
            </a:r>
            <a:endParaRPr sz="2500">
              <a:latin typeface="Times New Roman"/>
              <a:ea typeface="Times New Roman"/>
              <a:cs typeface="Times New Roman"/>
              <a:sym typeface="Times New Roman"/>
            </a:endParaRPr>
          </a:p>
        </p:txBody>
      </p:sp>
      <p:pic>
        <p:nvPicPr>
          <p:cNvPr id="105" name="Google Shape;105;p4"/>
          <p:cNvPicPr preferRelativeResize="0"/>
          <p:nvPr/>
        </p:nvPicPr>
        <p:blipFill rotWithShape="1">
          <a:blip r:embed="rId3">
            <a:alphaModFix/>
          </a:blip>
          <a:srcRect b="0" l="0" r="0" t="0"/>
          <a:stretch/>
        </p:blipFill>
        <p:spPr>
          <a:xfrm>
            <a:off x="1312447" y="2463472"/>
            <a:ext cx="9567106" cy="4394528"/>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0"/>
          <p:cNvSpPr txBox="1"/>
          <p:nvPr>
            <p:ph type="title"/>
          </p:nvPr>
        </p:nvSpPr>
        <p:spPr>
          <a:xfrm>
            <a:off x="838200" y="525548"/>
            <a:ext cx="10515600" cy="43697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000"/>
              <a:buFont typeface="Times New Roman"/>
              <a:buNone/>
            </a:pPr>
            <a:r>
              <a:rPr i="0" lang="en-US" sz="3000">
                <a:latin typeface="Times New Roman"/>
                <a:ea typeface="Times New Roman"/>
                <a:cs typeface="Times New Roman"/>
                <a:sym typeface="Times New Roman"/>
              </a:rPr>
              <a:t>GPT-2 Self-attention: 1- Creating queries, keys, and values</a:t>
            </a:r>
            <a:br>
              <a:rPr i="0" lang="en-US" sz="3000">
                <a:latin typeface="Times New Roman"/>
                <a:ea typeface="Times New Roman"/>
                <a:cs typeface="Times New Roman"/>
                <a:sym typeface="Times New Roman"/>
              </a:rPr>
            </a:br>
            <a:endParaRPr sz="3000">
              <a:latin typeface="Times New Roman"/>
              <a:ea typeface="Times New Roman"/>
              <a:cs typeface="Times New Roman"/>
              <a:sym typeface="Times New Roman"/>
            </a:endParaRPr>
          </a:p>
        </p:txBody>
      </p:sp>
      <p:sp>
        <p:nvSpPr>
          <p:cNvPr id="323" name="Google Shape;323;p40"/>
          <p:cNvSpPr txBox="1"/>
          <p:nvPr>
            <p:ph idx="1" type="body"/>
          </p:nvPr>
        </p:nvSpPr>
        <p:spPr>
          <a:xfrm>
            <a:off x="609599" y="962526"/>
            <a:ext cx="11053011" cy="551848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300"/>
              <a:buChar char="•"/>
            </a:pPr>
            <a:r>
              <a:rPr lang="en-US" sz="2300">
                <a:latin typeface="Times New Roman"/>
                <a:ea typeface="Times New Roman"/>
                <a:cs typeface="Times New Roman"/>
                <a:sym typeface="Times New Roman"/>
              </a:rPr>
              <a:t>Let’s assume the model is processing the word </a:t>
            </a:r>
            <a:r>
              <a:rPr i="1" lang="en-US" sz="2300">
                <a:latin typeface="Times New Roman"/>
                <a:ea typeface="Times New Roman"/>
                <a:cs typeface="Times New Roman"/>
                <a:sym typeface="Times New Roman"/>
              </a:rPr>
              <a:t>it</a:t>
            </a:r>
            <a:r>
              <a:rPr lang="en-US" sz="2300">
                <a:latin typeface="Times New Roman"/>
                <a:ea typeface="Times New Roman"/>
                <a:cs typeface="Times New Roman"/>
                <a:sym typeface="Times New Roman"/>
              </a:rPr>
              <a:t>. If we’re talking about the bottom block, then its input for that token would be the embedding of </a:t>
            </a:r>
            <a:r>
              <a:rPr i="1" lang="en-US" sz="2300">
                <a:latin typeface="Times New Roman"/>
                <a:ea typeface="Times New Roman"/>
                <a:cs typeface="Times New Roman"/>
                <a:sym typeface="Times New Roman"/>
              </a:rPr>
              <a:t>it</a:t>
            </a:r>
            <a:r>
              <a:rPr lang="en-US" sz="2300">
                <a:latin typeface="Times New Roman"/>
                <a:ea typeface="Times New Roman"/>
                <a:cs typeface="Times New Roman"/>
                <a:sym typeface="Times New Roman"/>
              </a:rPr>
              <a:t> + the positional encoding for slot #9:</a:t>
            </a:r>
            <a:endParaRPr/>
          </a:p>
          <a:p>
            <a:pPr indent="-82550" lvl="0" marL="228600" rtl="0" algn="l">
              <a:lnSpc>
                <a:spcPct val="90000"/>
              </a:lnSpc>
              <a:spcBef>
                <a:spcPts val="1000"/>
              </a:spcBef>
              <a:spcAft>
                <a:spcPts val="0"/>
              </a:spcAft>
              <a:buClr>
                <a:schemeClr val="dk1"/>
              </a:buClr>
              <a:buSzPts val="2300"/>
              <a:buNone/>
            </a:pPr>
            <a:r>
              <a:t/>
            </a:r>
            <a:endParaRPr sz="2300">
              <a:latin typeface="Times New Roman"/>
              <a:ea typeface="Times New Roman"/>
              <a:cs typeface="Times New Roman"/>
              <a:sym typeface="Times New Roman"/>
            </a:endParaRPr>
          </a:p>
        </p:txBody>
      </p:sp>
      <p:pic>
        <p:nvPicPr>
          <p:cNvPr id="324" name="Google Shape;324;p40"/>
          <p:cNvPicPr preferRelativeResize="0"/>
          <p:nvPr/>
        </p:nvPicPr>
        <p:blipFill rotWithShape="1">
          <a:blip r:embed="rId3">
            <a:alphaModFix/>
          </a:blip>
          <a:srcRect b="0" l="0" r="0" t="0"/>
          <a:stretch/>
        </p:blipFill>
        <p:spPr>
          <a:xfrm>
            <a:off x="1595231" y="1688262"/>
            <a:ext cx="9081746" cy="4792749"/>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1"/>
          <p:cNvSpPr txBox="1"/>
          <p:nvPr>
            <p:ph idx="1" type="body"/>
          </p:nvPr>
        </p:nvSpPr>
        <p:spPr>
          <a:xfrm>
            <a:off x="336884" y="481263"/>
            <a:ext cx="11502190" cy="6063916"/>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400"/>
              <a:buChar char="•"/>
            </a:pPr>
            <a:r>
              <a:rPr b="0" i="0" lang="en-US" sz="2400">
                <a:solidFill>
                  <a:srgbClr val="222222"/>
                </a:solidFill>
                <a:latin typeface="Times New Roman"/>
                <a:ea typeface="Times New Roman"/>
                <a:cs typeface="Times New Roman"/>
                <a:sym typeface="Times New Roman"/>
              </a:rPr>
              <a:t>Every block in a transformer has its own weights (broken down later in the post). The first we encounter is the weight matrix that we use to create the queries, keys, and values</a:t>
            </a:r>
            <a:endParaRPr/>
          </a:p>
          <a:p>
            <a:pPr indent="0" lvl="0" marL="0" rtl="0" algn="l">
              <a:lnSpc>
                <a:spcPct val="90000"/>
              </a:lnSpc>
              <a:spcBef>
                <a:spcPts val="1000"/>
              </a:spcBef>
              <a:spcAft>
                <a:spcPts val="0"/>
              </a:spcAft>
              <a:buClr>
                <a:schemeClr val="dk1"/>
              </a:buClr>
              <a:buSzPts val="2400"/>
              <a:buNone/>
            </a:pPr>
            <a:r>
              <a:t/>
            </a:r>
            <a:endParaRPr sz="2400">
              <a:latin typeface="Times New Roman"/>
              <a:ea typeface="Times New Roman"/>
              <a:cs typeface="Times New Roman"/>
              <a:sym typeface="Times New Roman"/>
            </a:endParaRPr>
          </a:p>
        </p:txBody>
      </p:sp>
      <p:pic>
        <p:nvPicPr>
          <p:cNvPr id="330" name="Google Shape;330;p41"/>
          <p:cNvPicPr preferRelativeResize="0"/>
          <p:nvPr/>
        </p:nvPicPr>
        <p:blipFill rotWithShape="1">
          <a:blip r:embed="rId3">
            <a:alphaModFix/>
          </a:blip>
          <a:srcRect b="0" l="0" r="0" t="0"/>
          <a:stretch/>
        </p:blipFill>
        <p:spPr>
          <a:xfrm>
            <a:off x="1540337" y="1634791"/>
            <a:ext cx="9111326" cy="4910388"/>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2"/>
          <p:cNvSpPr txBox="1"/>
          <p:nvPr>
            <p:ph idx="1" type="body"/>
          </p:nvPr>
        </p:nvSpPr>
        <p:spPr>
          <a:xfrm>
            <a:off x="368968" y="385011"/>
            <a:ext cx="11454063" cy="6224336"/>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latin typeface="Times New Roman"/>
                <a:ea typeface="Times New Roman"/>
                <a:cs typeface="Times New Roman"/>
                <a:sym typeface="Times New Roman"/>
              </a:rPr>
              <a:t>The multiplication results in a vector that’s basically a concatenation of the query, key, and value vectors for the word </a:t>
            </a:r>
            <a:r>
              <a:rPr i="1" lang="en-US">
                <a:latin typeface="Times New Roman"/>
                <a:ea typeface="Times New Roman"/>
                <a:cs typeface="Times New Roman"/>
                <a:sym typeface="Times New Roman"/>
              </a:rPr>
              <a:t>it.</a:t>
            </a:r>
            <a:endParaRPr/>
          </a:p>
          <a:p>
            <a:pPr indent="-50800" lvl="0" marL="228600" rtl="0" algn="l">
              <a:lnSpc>
                <a:spcPct val="90000"/>
              </a:lnSpc>
              <a:spcBef>
                <a:spcPts val="1000"/>
              </a:spcBef>
              <a:spcAft>
                <a:spcPts val="0"/>
              </a:spcAft>
              <a:buClr>
                <a:schemeClr val="dk1"/>
              </a:buClr>
              <a:buSzPts val="2800"/>
              <a:buNone/>
            </a:pPr>
            <a:r>
              <a:t/>
            </a:r>
            <a:endParaRPr i="1">
              <a:latin typeface="Times New Roman"/>
              <a:ea typeface="Times New Roman"/>
              <a:cs typeface="Times New Roman"/>
              <a:sym typeface="Times New Roman"/>
            </a:endParaRPr>
          </a:p>
        </p:txBody>
      </p:sp>
      <p:pic>
        <p:nvPicPr>
          <p:cNvPr id="336" name="Google Shape;336;p42"/>
          <p:cNvPicPr preferRelativeResize="0"/>
          <p:nvPr/>
        </p:nvPicPr>
        <p:blipFill rotWithShape="1">
          <a:blip r:embed="rId3">
            <a:alphaModFix/>
          </a:blip>
          <a:srcRect b="0" l="0" r="0" t="0"/>
          <a:stretch/>
        </p:blipFill>
        <p:spPr>
          <a:xfrm>
            <a:off x="1165361" y="1145590"/>
            <a:ext cx="9861275" cy="532739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3"/>
          <p:cNvSpPr txBox="1"/>
          <p:nvPr>
            <p:ph type="title"/>
          </p:nvPr>
        </p:nvSpPr>
        <p:spPr>
          <a:xfrm>
            <a:off x="838200" y="365125"/>
            <a:ext cx="10515600" cy="53323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i="0" lang="en-US" sz="3000">
                <a:latin typeface="Times New Roman"/>
                <a:ea typeface="Times New Roman"/>
                <a:cs typeface="Times New Roman"/>
                <a:sym typeface="Times New Roman"/>
              </a:rPr>
              <a:t>GPT-2 Self-attention: 1.5- Splitting into attention heads</a:t>
            </a:r>
            <a:br>
              <a:rPr i="0" lang="en-US" sz="3000">
                <a:latin typeface="Times New Roman"/>
                <a:ea typeface="Times New Roman"/>
                <a:cs typeface="Times New Roman"/>
                <a:sym typeface="Times New Roman"/>
              </a:rPr>
            </a:br>
            <a:endParaRPr sz="3000">
              <a:latin typeface="Times New Roman"/>
              <a:ea typeface="Times New Roman"/>
              <a:cs typeface="Times New Roman"/>
              <a:sym typeface="Times New Roman"/>
            </a:endParaRPr>
          </a:p>
        </p:txBody>
      </p:sp>
      <p:sp>
        <p:nvSpPr>
          <p:cNvPr id="342" name="Google Shape;342;p43"/>
          <p:cNvSpPr txBox="1"/>
          <p:nvPr>
            <p:ph idx="1" type="body"/>
          </p:nvPr>
        </p:nvSpPr>
        <p:spPr>
          <a:xfrm>
            <a:off x="385011" y="705853"/>
            <a:ext cx="11470105" cy="578702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3000"/>
              <a:buChar char="•"/>
            </a:pPr>
            <a:r>
              <a:rPr b="0" i="0" lang="en-US" sz="3000">
                <a:solidFill>
                  <a:srgbClr val="222222"/>
                </a:solidFill>
                <a:latin typeface="Times New Roman"/>
                <a:ea typeface="Times New Roman"/>
                <a:cs typeface="Times New Roman"/>
                <a:sym typeface="Times New Roman"/>
              </a:rPr>
              <a:t>In the previous examples, we dove straight into self-attention ignoring the “multi-head” part. It would be useful to shed some light on that concept now. Self attention is conducted multiple times on different parts of the Q,K,V vectors. “Splitting” attention heads is simply reshaping the long vector into a matrix. The small GPT2 has 12 attention heads, so that would be the first dimension of the reshaped matrix:</a:t>
            </a:r>
            <a:endParaRPr sz="3000">
              <a:latin typeface="Times New Roman"/>
              <a:ea typeface="Times New Roman"/>
              <a:cs typeface="Times New Roman"/>
              <a:sym typeface="Times New Roman"/>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pic>
        <p:nvPicPr>
          <p:cNvPr id="347" name="Google Shape;347;p44"/>
          <p:cNvPicPr preferRelativeResize="0"/>
          <p:nvPr>
            <p:ph idx="1" type="body"/>
          </p:nvPr>
        </p:nvPicPr>
        <p:blipFill rotWithShape="1">
          <a:blip r:embed="rId3">
            <a:alphaModFix/>
          </a:blip>
          <a:srcRect b="0" l="0" r="0" t="0"/>
          <a:stretch/>
        </p:blipFill>
        <p:spPr>
          <a:xfrm>
            <a:off x="947117" y="611417"/>
            <a:ext cx="10297765" cy="563516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5"/>
          <p:cNvSpPr txBox="1"/>
          <p:nvPr>
            <p:ph idx="1" type="body"/>
          </p:nvPr>
        </p:nvSpPr>
        <p:spPr>
          <a:xfrm>
            <a:off x="609600" y="304799"/>
            <a:ext cx="10972800" cy="590349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500"/>
              <a:buChar char="•"/>
            </a:pPr>
            <a:r>
              <a:rPr b="0" i="0" lang="en-US" sz="2500">
                <a:solidFill>
                  <a:srgbClr val="222222"/>
                </a:solidFill>
                <a:latin typeface="Times New Roman"/>
                <a:ea typeface="Times New Roman"/>
                <a:cs typeface="Times New Roman"/>
                <a:sym typeface="Times New Roman"/>
              </a:rPr>
              <a:t>In the previous examples, we’ve looked at what happens inside one attention head. One way to think of multiple attention-heads is like this (if we’re to only visualize three of the twelve attention heads):</a:t>
            </a:r>
            <a:endParaRPr/>
          </a:p>
          <a:p>
            <a:pPr indent="-69850" lvl="0" marL="228600" rtl="0" algn="l">
              <a:lnSpc>
                <a:spcPct val="90000"/>
              </a:lnSpc>
              <a:spcBef>
                <a:spcPts val="1000"/>
              </a:spcBef>
              <a:spcAft>
                <a:spcPts val="0"/>
              </a:spcAft>
              <a:buClr>
                <a:schemeClr val="dk1"/>
              </a:buClr>
              <a:buSzPts val="2500"/>
              <a:buNone/>
            </a:pPr>
            <a:r>
              <a:t/>
            </a:r>
            <a:endParaRPr sz="2500">
              <a:latin typeface="Times New Roman"/>
              <a:ea typeface="Times New Roman"/>
              <a:cs typeface="Times New Roman"/>
              <a:sym typeface="Times New Roman"/>
            </a:endParaRPr>
          </a:p>
        </p:txBody>
      </p:sp>
      <p:pic>
        <p:nvPicPr>
          <p:cNvPr id="353" name="Google Shape;353;p45"/>
          <p:cNvPicPr preferRelativeResize="0"/>
          <p:nvPr/>
        </p:nvPicPr>
        <p:blipFill rotWithShape="1">
          <a:blip r:embed="rId3">
            <a:alphaModFix/>
          </a:blip>
          <a:srcRect b="0" l="0" r="0" t="0"/>
          <a:stretch/>
        </p:blipFill>
        <p:spPr>
          <a:xfrm>
            <a:off x="1172017" y="1505953"/>
            <a:ext cx="9847966" cy="523173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6"/>
          <p:cNvSpPr txBox="1"/>
          <p:nvPr>
            <p:ph type="title"/>
          </p:nvPr>
        </p:nvSpPr>
        <p:spPr>
          <a:xfrm>
            <a:off x="838200" y="365126"/>
            <a:ext cx="10515600" cy="74178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000"/>
              <a:buFont typeface="Times New Roman"/>
              <a:buNone/>
            </a:pPr>
            <a:r>
              <a:rPr i="0" lang="en-US" sz="3000">
                <a:latin typeface="Times New Roman"/>
                <a:ea typeface="Times New Roman"/>
                <a:cs typeface="Times New Roman"/>
                <a:sym typeface="Times New Roman"/>
              </a:rPr>
              <a:t>GPT-2 Self-attention: 2- Scoring</a:t>
            </a:r>
            <a:br>
              <a:rPr i="0" lang="en-US" sz="3000">
                <a:latin typeface="Times New Roman"/>
                <a:ea typeface="Times New Roman"/>
                <a:cs typeface="Times New Roman"/>
                <a:sym typeface="Times New Roman"/>
              </a:rPr>
            </a:br>
            <a:endParaRPr sz="3000">
              <a:latin typeface="Times New Roman"/>
              <a:ea typeface="Times New Roman"/>
              <a:cs typeface="Times New Roman"/>
              <a:sym typeface="Times New Roman"/>
            </a:endParaRPr>
          </a:p>
        </p:txBody>
      </p:sp>
      <p:sp>
        <p:nvSpPr>
          <p:cNvPr id="359" name="Google Shape;359;p46"/>
          <p:cNvSpPr txBox="1"/>
          <p:nvPr>
            <p:ph idx="1" type="body"/>
          </p:nvPr>
        </p:nvSpPr>
        <p:spPr>
          <a:xfrm>
            <a:off x="838200" y="898358"/>
            <a:ext cx="10515600" cy="527860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300"/>
              <a:buChar char="•"/>
            </a:pPr>
            <a:r>
              <a:rPr lang="en-US" sz="2300">
                <a:latin typeface="Times New Roman"/>
                <a:ea typeface="Times New Roman"/>
                <a:cs typeface="Times New Roman"/>
                <a:sym typeface="Times New Roman"/>
              </a:rPr>
              <a:t>We can now proceed to scoring – knowing that we’re only looking at one attention head (and that all the others are conducting a similar operation):</a:t>
            </a:r>
            <a:endParaRPr/>
          </a:p>
          <a:p>
            <a:pPr indent="-82550" lvl="0" marL="228600" rtl="0" algn="l">
              <a:lnSpc>
                <a:spcPct val="90000"/>
              </a:lnSpc>
              <a:spcBef>
                <a:spcPts val="1000"/>
              </a:spcBef>
              <a:spcAft>
                <a:spcPts val="0"/>
              </a:spcAft>
              <a:buClr>
                <a:schemeClr val="dk1"/>
              </a:buClr>
              <a:buSzPts val="2300"/>
              <a:buNone/>
            </a:pPr>
            <a:r>
              <a:t/>
            </a:r>
            <a:endParaRPr sz="2300">
              <a:latin typeface="Times New Roman"/>
              <a:ea typeface="Times New Roman"/>
              <a:cs typeface="Times New Roman"/>
              <a:sym typeface="Times New Roman"/>
            </a:endParaRPr>
          </a:p>
        </p:txBody>
      </p:sp>
      <p:pic>
        <p:nvPicPr>
          <p:cNvPr id="360" name="Google Shape;360;p46"/>
          <p:cNvPicPr preferRelativeResize="0"/>
          <p:nvPr/>
        </p:nvPicPr>
        <p:blipFill rotWithShape="1">
          <a:blip r:embed="rId3">
            <a:alphaModFix/>
          </a:blip>
          <a:srcRect b="0" l="0" r="0" t="0"/>
          <a:stretch/>
        </p:blipFill>
        <p:spPr>
          <a:xfrm>
            <a:off x="1361316" y="1787943"/>
            <a:ext cx="9469367" cy="5070057"/>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7"/>
          <p:cNvSpPr txBox="1"/>
          <p:nvPr>
            <p:ph idx="1" type="body"/>
          </p:nvPr>
        </p:nvSpPr>
        <p:spPr>
          <a:xfrm>
            <a:off x="609600" y="433137"/>
            <a:ext cx="10744200" cy="5743826"/>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Now the token can get scored against all of keys of the other tokens (that were calculated in attention head #1 in previous iterations):</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pic>
        <p:nvPicPr>
          <p:cNvPr id="366" name="Google Shape;366;p47"/>
          <p:cNvPicPr preferRelativeResize="0"/>
          <p:nvPr/>
        </p:nvPicPr>
        <p:blipFill rotWithShape="1">
          <a:blip r:embed="rId3">
            <a:alphaModFix/>
          </a:blip>
          <a:srcRect b="0" l="0" r="0" t="0"/>
          <a:stretch/>
        </p:blipFill>
        <p:spPr>
          <a:xfrm>
            <a:off x="1241385" y="1364164"/>
            <a:ext cx="9480629" cy="518101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8"/>
          <p:cNvSpPr txBox="1"/>
          <p:nvPr>
            <p:ph type="title"/>
          </p:nvPr>
        </p:nvSpPr>
        <p:spPr>
          <a:xfrm>
            <a:off x="838200" y="365126"/>
            <a:ext cx="10515600" cy="67761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i="0" lang="en-US" sz="3400">
                <a:latin typeface="Times New Roman"/>
                <a:ea typeface="Times New Roman"/>
                <a:cs typeface="Times New Roman"/>
                <a:sym typeface="Times New Roman"/>
              </a:rPr>
              <a:t>GPT-2 Self-attention: 3- Sum</a:t>
            </a:r>
            <a:br>
              <a:rPr i="0" lang="en-US" sz="3400">
                <a:solidFill>
                  <a:srgbClr val="666666"/>
                </a:solidFill>
                <a:latin typeface="Times New Roman"/>
                <a:ea typeface="Times New Roman"/>
                <a:cs typeface="Times New Roman"/>
                <a:sym typeface="Times New Roman"/>
              </a:rPr>
            </a:br>
            <a:endParaRPr sz="3400">
              <a:latin typeface="Times New Roman"/>
              <a:ea typeface="Times New Roman"/>
              <a:cs typeface="Times New Roman"/>
              <a:sym typeface="Times New Roman"/>
            </a:endParaRPr>
          </a:p>
        </p:txBody>
      </p:sp>
      <p:sp>
        <p:nvSpPr>
          <p:cNvPr id="372" name="Google Shape;372;p48"/>
          <p:cNvSpPr txBox="1"/>
          <p:nvPr>
            <p:ph idx="1" type="body"/>
          </p:nvPr>
        </p:nvSpPr>
        <p:spPr>
          <a:xfrm>
            <a:off x="417093" y="736017"/>
            <a:ext cx="11357811" cy="5450136"/>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latin typeface="Times New Roman"/>
                <a:ea typeface="Times New Roman"/>
                <a:cs typeface="Times New Roman"/>
                <a:sym typeface="Times New Roman"/>
              </a:rPr>
              <a:t>As we’ve seen before, we now multiply each value with its score, then sum them up, producing the result of self-attention for attention-head #1:</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pic>
        <p:nvPicPr>
          <p:cNvPr id="373" name="Google Shape;373;p48"/>
          <p:cNvPicPr preferRelativeResize="0"/>
          <p:nvPr/>
        </p:nvPicPr>
        <p:blipFill rotWithShape="1">
          <a:blip r:embed="rId3">
            <a:alphaModFix/>
          </a:blip>
          <a:srcRect b="0" l="0" r="0" t="0"/>
          <a:stretch/>
        </p:blipFill>
        <p:spPr>
          <a:xfrm>
            <a:off x="1067895" y="1634122"/>
            <a:ext cx="10056205" cy="5063457"/>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49"/>
          <p:cNvSpPr txBox="1"/>
          <p:nvPr>
            <p:ph type="title"/>
          </p:nvPr>
        </p:nvSpPr>
        <p:spPr>
          <a:xfrm>
            <a:off x="838200" y="365126"/>
            <a:ext cx="10515600" cy="404895"/>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i="0" lang="en-US" sz="3500">
                <a:latin typeface="Times New Roman"/>
                <a:ea typeface="Times New Roman"/>
                <a:cs typeface="Times New Roman"/>
                <a:sym typeface="Times New Roman"/>
              </a:rPr>
              <a:t>GPT-2 Self-attention: 3.5- Merge attention heads</a:t>
            </a:r>
            <a:br>
              <a:rPr i="0" lang="en-US" sz="3500">
                <a:latin typeface="Times New Roman"/>
                <a:ea typeface="Times New Roman"/>
                <a:cs typeface="Times New Roman"/>
                <a:sym typeface="Times New Roman"/>
              </a:rPr>
            </a:br>
            <a:endParaRPr sz="3500">
              <a:latin typeface="Times New Roman"/>
              <a:ea typeface="Times New Roman"/>
              <a:cs typeface="Times New Roman"/>
              <a:sym typeface="Times New Roman"/>
            </a:endParaRPr>
          </a:p>
        </p:txBody>
      </p:sp>
      <p:sp>
        <p:nvSpPr>
          <p:cNvPr id="379" name="Google Shape;379;p49"/>
          <p:cNvSpPr txBox="1"/>
          <p:nvPr>
            <p:ph idx="1" type="body"/>
          </p:nvPr>
        </p:nvSpPr>
        <p:spPr>
          <a:xfrm>
            <a:off x="320841" y="770021"/>
            <a:ext cx="11421979" cy="572285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latin typeface="Times New Roman"/>
                <a:ea typeface="Times New Roman"/>
                <a:cs typeface="Times New Roman"/>
                <a:sym typeface="Times New Roman"/>
              </a:rPr>
              <a:t>The way we deal with the various attention heads is that we first concatenate them into one vector:</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pic>
        <p:nvPicPr>
          <p:cNvPr id="380" name="Google Shape;380;p49"/>
          <p:cNvPicPr preferRelativeResize="0"/>
          <p:nvPr/>
        </p:nvPicPr>
        <p:blipFill rotWithShape="1">
          <a:blip r:embed="rId3">
            <a:alphaModFix/>
          </a:blip>
          <a:srcRect b="0" l="0" r="0" t="0"/>
          <a:stretch/>
        </p:blipFill>
        <p:spPr>
          <a:xfrm>
            <a:off x="777360" y="1691105"/>
            <a:ext cx="10508939" cy="51668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5"/>
          <p:cNvSpPr txBox="1"/>
          <p:nvPr>
            <p:ph idx="1" type="body"/>
          </p:nvPr>
        </p:nvSpPr>
        <p:spPr>
          <a:xfrm>
            <a:off x="838200" y="336884"/>
            <a:ext cx="10515600" cy="584007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A lot of the subsequent research work saw the architecture shed either the encoder or decoder, and use just one stack of transformer blocks – stacking them up as high as practically possible, feeding them massive amounts of training text, and throwing vast amounts of compute at them </a:t>
            </a:r>
            <a:endParaRPr/>
          </a:p>
          <a:p>
            <a:pPr indent="-50800" lvl="0" marL="22860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pic>
        <p:nvPicPr>
          <p:cNvPr id="111" name="Google Shape;111;p5"/>
          <p:cNvPicPr preferRelativeResize="0"/>
          <p:nvPr/>
        </p:nvPicPr>
        <p:blipFill rotWithShape="1">
          <a:blip r:embed="rId3">
            <a:alphaModFix/>
          </a:blip>
          <a:srcRect b="0" l="0" r="0" t="0"/>
          <a:stretch/>
        </p:blipFill>
        <p:spPr>
          <a:xfrm>
            <a:off x="1094860" y="2284282"/>
            <a:ext cx="10258940" cy="4418183"/>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0"/>
          <p:cNvSpPr txBox="1"/>
          <p:nvPr>
            <p:ph type="title"/>
          </p:nvPr>
        </p:nvSpPr>
        <p:spPr>
          <a:xfrm>
            <a:off x="838200" y="365125"/>
            <a:ext cx="10515600" cy="501149"/>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i="0" lang="en-US" sz="3000">
                <a:latin typeface="Times New Roman"/>
                <a:ea typeface="Times New Roman"/>
                <a:cs typeface="Times New Roman"/>
                <a:sym typeface="Times New Roman"/>
              </a:rPr>
              <a:t>GPT-2 Self-attention: 4- Projecting</a:t>
            </a:r>
            <a:br>
              <a:rPr i="0" lang="en-US" sz="3000">
                <a:latin typeface="Times New Roman"/>
                <a:ea typeface="Times New Roman"/>
                <a:cs typeface="Times New Roman"/>
                <a:sym typeface="Times New Roman"/>
              </a:rPr>
            </a:br>
            <a:endParaRPr sz="3000">
              <a:latin typeface="Times New Roman"/>
              <a:ea typeface="Times New Roman"/>
              <a:cs typeface="Times New Roman"/>
              <a:sym typeface="Times New Roman"/>
            </a:endParaRPr>
          </a:p>
        </p:txBody>
      </p:sp>
      <p:sp>
        <p:nvSpPr>
          <p:cNvPr id="386" name="Google Shape;386;p50"/>
          <p:cNvSpPr txBox="1"/>
          <p:nvPr>
            <p:ph idx="1" type="body"/>
          </p:nvPr>
        </p:nvSpPr>
        <p:spPr>
          <a:xfrm>
            <a:off x="529389" y="866274"/>
            <a:ext cx="11357811" cy="562660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200"/>
              <a:buChar char="•"/>
            </a:pPr>
            <a:r>
              <a:rPr b="0" i="0" lang="en-US" sz="2200">
                <a:solidFill>
                  <a:srgbClr val="222222"/>
                </a:solidFill>
                <a:latin typeface="Times New Roman"/>
                <a:ea typeface="Times New Roman"/>
                <a:cs typeface="Times New Roman"/>
                <a:sym typeface="Times New Roman"/>
              </a:rPr>
              <a:t>We’ll let the model learn how to best map concatenated self-attention results into a vector that the feed-forward neural network can deal with. Here comes our second large weight matrix that projects the results of the attention heads into the output vector of the self-attention sublayer:</a:t>
            </a:r>
            <a:endParaRPr/>
          </a:p>
          <a:p>
            <a:pPr indent="-88900" lvl="0" marL="228600" rtl="0" algn="l">
              <a:lnSpc>
                <a:spcPct val="90000"/>
              </a:lnSpc>
              <a:spcBef>
                <a:spcPts val="1000"/>
              </a:spcBef>
              <a:spcAft>
                <a:spcPts val="0"/>
              </a:spcAft>
              <a:buClr>
                <a:schemeClr val="dk1"/>
              </a:buClr>
              <a:buSzPts val="2200"/>
              <a:buNone/>
            </a:pPr>
            <a:r>
              <a:t/>
            </a:r>
            <a:endParaRPr sz="2200">
              <a:latin typeface="Times New Roman"/>
              <a:ea typeface="Times New Roman"/>
              <a:cs typeface="Times New Roman"/>
              <a:sym typeface="Times New Roman"/>
            </a:endParaRPr>
          </a:p>
        </p:txBody>
      </p:sp>
      <p:pic>
        <p:nvPicPr>
          <p:cNvPr id="387" name="Google Shape;387;p50"/>
          <p:cNvPicPr preferRelativeResize="0"/>
          <p:nvPr/>
        </p:nvPicPr>
        <p:blipFill rotWithShape="1">
          <a:blip r:embed="rId3">
            <a:alphaModFix/>
          </a:blip>
          <a:srcRect b="0" l="0" r="0" t="0"/>
          <a:stretch/>
        </p:blipFill>
        <p:spPr>
          <a:xfrm>
            <a:off x="1442370" y="2110707"/>
            <a:ext cx="9307259" cy="4382168"/>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51"/>
          <p:cNvSpPr txBox="1"/>
          <p:nvPr>
            <p:ph type="title"/>
          </p:nvPr>
        </p:nvSpPr>
        <p:spPr>
          <a:xfrm>
            <a:off x="838200" y="365126"/>
            <a:ext cx="10515600" cy="6455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222222"/>
              </a:buClr>
              <a:buSzPts val="2500"/>
              <a:buFont typeface="Times New Roman"/>
              <a:buNone/>
            </a:pPr>
            <a:r>
              <a:rPr b="0" i="0" lang="en-US" sz="2500">
                <a:solidFill>
                  <a:srgbClr val="222222"/>
                </a:solidFill>
                <a:latin typeface="Times New Roman"/>
                <a:ea typeface="Times New Roman"/>
                <a:cs typeface="Times New Roman"/>
                <a:sym typeface="Times New Roman"/>
              </a:rPr>
              <a:t>And with this, we have produced the vector we can send along to the next layer:</a:t>
            </a:r>
            <a:endParaRPr sz="2500">
              <a:latin typeface="Times New Roman"/>
              <a:ea typeface="Times New Roman"/>
              <a:cs typeface="Times New Roman"/>
              <a:sym typeface="Times New Roman"/>
            </a:endParaRPr>
          </a:p>
        </p:txBody>
      </p:sp>
      <p:pic>
        <p:nvPicPr>
          <p:cNvPr id="393" name="Google Shape;393;p51"/>
          <p:cNvPicPr preferRelativeResize="0"/>
          <p:nvPr>
            <p:ph idx="1" type="body"/>
          </p:nvPr>
        </p:nvPicPr>
        <p:blipFill rotWithShape="1">
          <a:blip r:embed="rId3">
            <a:alphaModFix/>
          </a:blip>
          <a:srcRect b="0" l="0" r="0" t="0"/>
          <a:stretch/>
        </p:blipFill>
        <p:spPr>
          <a:xfrm>
            <a:off x="1353448" y="1010654"/>
            <a:ext cx="9485104" cy="5712409"/>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2"/>
          <p:cNvSpPr txBox="1"/>
          <p:nvPr>
            <p:ph type="title"/>
          </p:nvPr>
        </p:nvSpPr>
        <p:spPr>
          <a:xfrm>
            <a:off x="838200" y="365125"/>
            <a:ext cx="10515600" cy="53323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i="0" lang="en-US" sz="2900">
                <a:latin typeface="Times New Roman"/>
                <a:ea typeface="Times New Roman"/>
                <a:cs typeface="Times New Roman"/>
                <a:sym typeface="Times New Roman"/>
              </a:rPr>
              <a:t>GPT-2 Fully-Connected Neural Network: Layer #1</a:t>
            </a:r>
            <a:br>
              <a:rPr i="0" lang="en-US" sz="2500">
                <a:latin typeface="Times New Roman"/>
                <a:ea typeface="Times New Roman"/>
                <a:cs typeface="Times New Roman"/>
                <a:sym typeface="Times New Roman"/>
              </a:rPr>
            </a:br>
            <a:endParaRPr sz="2500">
              <a:latin typeface="Times New Roman"/>
              <a:ea typeface="Times New Roman"/>
              <a:cs typeface="Times New Roman"/>
              <a:sym typeface="Times New Roman"/>
            </a:endParaRPr>
          </a:p>
        </p:txBody>
      </p:sp>
      <p:sp>
        <p:nvSpPr>
          <p:cNvPr id="399" name="Google Shape;399;p52"/>
          <p:cNvSpPr txBox="1"/>
          <p:nvPr>
            <p:ph idx="1" type="body"/>
          </p:nvPr>
        </p:nvSpPr>
        <p:spPr>
          <a:xfrm>
            <a:off x="838200" y="1203158"/>
            <a:ext cx="10515600" cy="497380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latin typeface="Times New Roman"/>
                <a:ea typeface="Times New Roman"/>
                <a:cs typeface="Times New Roman"/>
                <a:sym typeface="Times New Roman"/>
              </a:rPr>
              <a:t>The fully-connected neural network is where the block processes its input token after self-attention has included the appropriate context in its representation. It is made up of two layers. The first layer is four times the size of the model (Since GPT2 small is 768, this network would have 768*4 = 3072 units). Why four times? That’s just the size the original transformer rolled with (model dimension was 512 and layer #1 in that model was 2048). This seems to give transformer models enough representational capacity to handle the tasks that have been thrown at them so far.</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pic>
        <p:nvPicPr>
          <p:cNvPr id="404" name="Google Shape;404;p53"/>
          <p:cNvPicPr preferRelativeResize="0"/>
          <p:nvPr>
            <p:ph idx="1" type="body"/>
          </p:nvPr>
        </p:nvPicPr>
        <p:blipFill rotWithShape="1">
          <a:blip r:embed="rId3">
            <a:alphaModFix/>
          </a:blip>
          <a:srcRect b="0" l="0" r="0" t="0"/>
          <a:stretch/>
        </p:blipFill>
        <p:spPr>
          <a:xfrm>
            <a:off x="844790" y="901992"/>
            <a:ext cx="10502420" cy="505401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54"/>
          <p:cNvSpPr txBox="1"/>
          <p:nvPr>
            <p:ph type="title"/>
          </p:nvPr>
        </p:nvSpPr>
        <p:spPr>
          <a:xfrm>
            <a:off x="838200" y="365126"/>
            <a:ext cx="10515600" cy="66157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i="0" lang="en-US" sz="2500">
                <a:latin typeface="Times New Roman"/>
                <a:ea typeface="Times New Roman"/>
                <a:cs typeface="Times New Roman"/>
                <a:sym typeface="Times New Roman"/>
              </a:rPr>
              <a:t>GPT-2 Fully-Connected Neural Network: Layer #2 - Projecting to model dimension</a:t>
            </a:r>
            <a:br>
              <a:rPr i="0" lang="en-US" sz="2500">
                <a:latin typeface="Times New Roman"/>
                <a:ea typeface="Times New Roman"/>
                <a:cs typeface="Times New Roman"/>
                <a:sym typeface="Times New Roman"/>
              </a:rPr>
            </a:br>
            <a:endParaRPr sz="2500">
              <a:latin typeface="Times New Roman"/>
              <a:ea typeface="Times New Roman"/>
              <a:cs typeface="Times New Roman"/>
              <a:sym typeface="Times New Roman"/>
            </a:endParaRPr>
          </a:p>
        </p:txBody>
      </p:sp>
      <p:sp>
        <p:nvSpPr>
          <p:cNvPr id="410" name="Google Shape;410;p54"/>
          <p:cNvSpPr txBox="1"/>
          <p:nvPr>
            <p:ph idx="1" type="body"/>
          </p:nvPr>
        </p:nvSpPr>
        <p:spPr>
          <a:xfrm>
            <a:off x="838200" y="834189"/>
            <a:ext cx="10515600" cy="534277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500"/>
              <a:buChar char="•"/>
            </a:pPr>
            <a:r>
              <a:rPr b="0" i="0" lang="en-US" sz="2500">
                <a:solidFill>
                  <a:srgbClr val="222222"/>
                </a:solidFill>
                <a:latin typeface="Times New Roman"/>
                <a:ea typeface="Times New Roman"/>
                <a:cs typeface="Times New Roman"/>
                <a:sym typeface="Times New Roman"/>
              </a:rPr>
              <a:t>The second layer projects the result from the first layer back into model dimension (768 for the small GPT2). The result of this multiplication is the result of the transformer block for this token.</a:t>
            </a:r>
            <a:endParaRPr sz="2500">
              <a:latin typeface="Times New Roman"/>
              <a:ea typeface="Times New Roman"/>
              <a:cs typeface="Times New Roman"/>
              <a:sym typeface="Times New Roman"/>
            </a:endParaRPr>
          </a:p>
        </p:txBody>
      </p:sp>
      <p:pic>
        <p:nvPicPr>
          <p:cNvPr id="411" name="Google Shape;411;p54"/>
          <p:cNvPicPr preferRelativeResize="0"/>
          <p:nvPr/>
        </p:nvPicPr>
        <p:blipFill rotWithShape="1">
          <a:blip r:embed="rId3">
            <a:alphaModFix/>
          </a:blip>
          <a:srcRect b="0" l="0" r="0" t="0"/>
          <a:stretch/>
        </p:blipFill>
        <p:spPr>
          <a:xfrm>
            <a:off x="1287064" y="2060574"/>
            <a:ext cx="9617871" cy="4348079"/>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pic>
        <p:nvPicPr>
          <p:cNvPr id="416" name="Google Shape;416;p55"/>
          <p:cNvPicPr preferRelativeResize="0"/>
          <p:nvPr>
            <p:ph idx="1" type="body"/>
          </p:nvPr>
        </p:nvPicPr>
        <p:blipFill rotWithShape="1">
          <a:blip r:embed="rId3">
            <a:alphaModFix/>
          </a:blip>
          <a:srcRect b="0" l="0" r="0" t="0"/>
          <a:stretch/>
        </p:blipFill>
        <p:spPr>
          <a:xfrm>
            <a:off x="1005594" y="629276"/>
            <a:ext cx="10180812" cy="5599447"/>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56"/>
          <p:cNvSpPr txBox="1"/>
          <p:nvPr>
            <p:ph type="title"/>
          </p:nvPr>
        </p:nvSpPr>
        <p:spPr>
          <a:xfrm>
            <a:off x="838200" y="365126"/>
            <a:ext cx="10515600" cy="72573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222222"/>
              </a:buClr>
              <a:buSzPct val="100000"/>
              <a:buFont typeface="Times New Roman"/>
              <a:buNone/>
            </a:pPr>
            <a:r>
              <a:rPr i="0" lang="en-US">
                <a:solidFill>
                  <a:srgbClr val="222222"/>
                </a:solidFill>
                <a:latin typeface="Times New Roman"/>
                <a:ea typeface="Times New Roman"/>
                <a:cs typeface="Times New Roman"/>
                <a:sym typeface="Times New Roman"/>
              </a:rPr>
              <a:t>Summarization</a:t>
            </a:r>
            <a:br>
              <a:rPr i="0" lang="en-US">
                <a:solidFill>
                  <a:srgbClr val="222222"/>
                </a:solidFill>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422" name="Google Shape;422;p5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This is the task that the first decoder-only transformer was trained on. Namely, it was trained to read a wikipedia article (without the opening section before the table of contents), and to summarize it. The actual opening sections of the articles were used as the labels in the training datasest:</a:t>
            </a:r>
            <a:endParaRPr>
              <a:latin typeface="Times New Roman"/>
              <a:ea typeface="Times New Roman"/>
              <a:cs typeface="Times New Roman"/>
              <a:sym typeface="Times New Roman"/>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pic>
        <p:nvPicPr>
          <p:cNvPr id="427" name="Google Shape;427;p57"/>
          <p:cNvPicPr preferRelativeResize="0"/>
          <p:nvPr>
            <p:ph idx="1" type="body"/>
          </p:nvPr>
        </p:nvPicPr>
        <p:blipFill rotWithShape="1">
          <a:blip r:embed="rId3">
            <a:alphaModFix/>
          </a:blip>
          <a:srcRect b="0" l="0" r="0" t="0"/>
          <a:stretch/>
        </p:blipFill>
        <p:spPr>
          <a:xfrm>
            <a:off x="529390" y="192610"/>
            <a:ext cx="10764252" cy="6545936"/>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8"/>
          <p:cNvSpPr txBox="1"/>
          <p:nvPr>
            <p:ph type="title"/>
          </p:nvPr>
        </p:nvSpPr>
        <p:spPr>
          <a:xfrm>
            <a:off x="838200" y="365126"/>
            <a:ext cx="10515600" cy="709696"/>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222222"/>
              </a:buClr>
              <a:buSzPct val="100000"/>
              <a:buFont typeface="Times New Roman"/>
              <a:buNone/>
            </a:pPr>
            <a:r>
              <a:rPr b="0" i="0" lang="en-US" sz="2500">
                <a:solidFill>
                  <a:srgbClr val="222222"/>
                </a:solidFill>
                <a:latin typeface="Times New Roman"/>
                <a:ea typeface="Times New Roman"/>
                <a:cs typeface="Times New Roman"/>
                <a:sym typeface="Times New Roman"/>
              </a:rPr>
              <a:t>The paper trained the model against wikipedia articles, and thus the trained model was able to summarize articles:</a:t>
            </a:r>
            <a:endParaRPr sz="2500">
              <a:latin typeface="Times New Roman"/>
              <a:ea typeface="Times New Roman"/>
              <a:cs typeface="Times New Roman"/>
              <a:sym typeface="Times New Roman"/>
            </a:endParaRPr>
          </a:p>
        </p:txBody>
      </p:sp>
      <p:pic>
        <p:nvPicPr>
          <p:cNvPr id="433" name="Google Shape;433;p58"/>
          <p:cNvPicPr preferRelativeResize="0"/>
          <p:nvPr>
            <p:ph idx="1" type="body"/>
          </p:nvPr>
        </p:nvPicPr>
        <p:blipFill rotWithShape="1">
          <a:blip r:embed="rId3">
            <a:alphaModFix/>
          </a:blip>
          <a:srcRect b="0" l="0" r="0" t="0"/>
          <a:stretch/>
        </p:blipFill>
        <p:spPr>
          <a:xfrm>
            <a:off x="1004637" y="1198571"/>
            <a:ext cx="10182725" cy="545907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6"/>
          <p:cNvSpPr txBox="1"/>
          <p:nvPr>
            <p:ph type="title"/>
          </p:nvPr>
        </p:nvSpPr>
        <p:spPr>
          <a:xfrm>
            <a:off x="838200" y="365126"/>
            <a:ext cx="10515600" cy="67761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222222"/>
              </a:buClr>
              <a:buSzPct val="100000"/>
              <a:buFont typeface="Times New Roman"/>
              <a:buNone/>
            </a:pPr>
            <a:r>
              <a:rPr b="0" i="0" lang="en-US">
                <a:solidFill>
                  <a:srgbClr val="222222"/>
                </a:solidFill>
                <a:latin typeface="Times New Roman"/>
                <a:ea typeface="Times New Roman"/>
                <a:cs typeface="Times New Roman"/>
                <a:sym typeface="Times New Roman"/>
              </a:rPr>
              <a:t>How high can we stack up these blocks?</a:t>
            </a:r>
            <a:endParaRPr>
              <a:latin typeface="Times New Roman"/>
              <a:ea typeface="Times New Roman"/>
              <a:cs typeface="Times New Roman"/>
              <a:sym typeface="Times New Roman"/>
            </a:endParaRPr>
          </a:p>
        </p:txBody>
      </p:sp>
      <p:sp>
        <p:nvSpPr>
          <p:cNvPr id="117" name="Google Shape;117;p6"/>
          <p:cNvSpPr txBox="1"/>
          <p:nvPr>
            <p:ph idx="1" type="body"/>
          </p:nvPr>
        </p:nvSpPr>
        <p:spPr>
          <a:xfrm>
            <a:off x="838200" y="1042738"/>
            <a:ext cx="10515600" cy="51342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800"/>
              <a:buChar char="•"/>
            </a:pPr>
            <a:r>
              <a:rPr b="0" i="0" lang="en-US">
                <a:solidFill>
                  <a:srgbClr val="222222"/>
                </a:solidFill>
                <a:latin typeface="Times New Roman"/>
                <a:ea typeface="Times New Roman"/>
                <a:cs typeface="Times New Roman"/>
                <a:sym typeface="Times New Roman"/>
              </a:rPr>
              <a:t>It turns out that’s one of the main distinguishing factors between the different GPT2 model sizes:</a:t>
            </a:r>
            <a:br>
              <a:rPr lang="en-US">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pic>
        <p:nvPicPr>
          <p:cNvPr id="118" name="Google Shape;118;p6"/>
          <p:cNvPicPr preferRelativeResize="0"/>
          <p:nvPr/>
        </p:nvPicPr>
        <p:blipFill rotWithShape="1">
          <a:blip r:embed="rId3">
            <a:alphaModFix/>
          </a:blip>
          <a:srcRect b="0" l="0" r="0" t="0"/>
          <a:stretch/>
        </p:blipFill>
        <p:spPr>
          <a:xfrm>
            <a:off x="1148157" y="2064522"/>
            <a:ext cx="9895686" cy="479005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7"/>
          <p:cNvSpPr txBox="1"/>
          <p:nvPr>
            <p:ph type="title"/>
          </p:nvPr>
        </p:nvSpPr>
        <p:spPr>
          <a:xfrm>
            <a:off x="838200" y="195930"/>
            <a:ext cx="10515600" cy="485107"/>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Times New Roman"/>
              <a:buNone/>
            </a:pPr>
            <a:r>
              <a:rPr lang="en-US">
                <a:latin typeface="Times New Roman"/>
                <a:ea typeface="Times New Roman"/>
                <a:cs typeface="Times New Roman"/>
                <a:sym typeface="Times New Roman"/>
              </a:rPr>
              <a:t>One difference From Bert</a:t>
            </a:r>
            <a:endParaRPr/>
          </a:p>
        </p:txBody>
      </p:sp>
      <p:sp>
        <p:nvSpPr>
          <p:cNvPr id="124" name="Google Shape;124;p7"/>
          <p:cNvSpPr txBox="1"/>
          <p:nvPr>
            <p:ph idx="1" type="body"/>
          </p:nvPr>
        </p:nvSpPr>
        <p:spPr>
          <a:xfrm>
            <a:off x="838200" y="802105"/>
            <a:ext cx="10515600" cy="537485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500"/>
              <a:buChar char="•"/>
            </a:pPr>
            <a:r>
              <a:rPr lang="en-US" sz="2500">
                <a:latin typeface="Times New Roman"/>
                <a:ea typeface="Times New Roman"/>
                <a:cs typeface="Times New Roman"/>
                <a:sym typeface="Times New Roman"/>
              </a:rPr>
              <a:t>The GPT-2 is built using transformer decoder blocks. BERT, on the other hand, uses transformer encoder blocks. We will examine the difference in a following section. But one key difference between the two is that GPT2, like traditional language models, outputs one token at a time. Let’s for example prompt a well-trained GPT-2 to recite the first law of robotics:</a:t>
            </a:r>
            <a:endParaRPr/>
          </a:p>
          <a:p>
            <a:pPr indent="-69850" lvl="0" marL="228600" rtl="0" algn="l">
              <a:lnSpc>
                <a:spcPct val="90000"/>
              </a:lnSpc>
              <a:spcBef>
                <a:spcPts val="1000"/>
              </a:spcBef>
              <a:spcAft>
                <a:spcPts val="0"/>
              </a:spcAft>
              <a:buClr>
                <a:schemeClr val="dk1"/>
              </a:buClr>
              <a:buSzPts val="2500"/>
              <a:buNone/>
            </a:pPr>
            <a:r>
              <a:t/>
            </a:r>
            <a:endParaRPr sz="2500">
              <a:latin typeface="Times New Roman"/>
              <a:ea typeface="Times New Roman"/>
              <a:cs typeface="Times New Roman"/>
              <a:sym typeface="Times New Roman"/>
            </a:endParaRPr>
          </a:p>
        </p:txBody>
      </p:sp>
      <p:pic>
        <p:nvPicPr>
          <p:cNvPr id="125" name="Google Shape;125;p7"/>
          <p:cNvPicPr preferRelativeResize="0"/>
          <p:nvPr/>
        </p:nvPicPr>
        <p:blipFill rotWithShape="1">
          <a:blip r:embed="rId3">
            <a:alphaModFix/>
          </a:blip>
          <a:srcRect b="0" l="0" r="0" t="0"/>
          <a:stretch/>
        </p:blipFill>
        <p:spPr>
          <a:xfrm>
            <a:off x="677779" y="2748948"/>
            <a:ext cx="11090908" cy="41090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8"/>
          <p:cNvSpPr txBox="1"/>
          <p:nvPr>
            <p:ph idx="1" type="body"/>
          </p:nvPr>
        </p:nvSpPr>
        <p:spPr>
          <a:xfrm>
            <a:off x="838200" y="272716"/>
            <a:ext cx="10515600" cy="5904247"/>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222222"/>
              </a:buClr>
              <a:buSzPts val="2400"/>
              <a:buChar char="•"/>
            </a:pPr>
            <a:r>
              <a:rPr b="0" i="0" lang="en-US" sz="2400">
                <a:solidFill>
                  <a:srgbClr val="222222"/>
                </a:solidFill>
                <a:latin typeface="Times New Roman"/>
                <a:ea typeface="Times New Roman"/>
                <a:cs typeface="Times New Roman"/>
                <a:sym typeface="Times New Roman"/>
              </a:rPr>
              <a:t>The way these models actually work is that after each token is produced, that token is added to the sequence of inputs. And that new sequence becomes the input to the model in its next step. This is an idea called “auto-regression”. This is one of the ideas that </a:t>
            </a:r>
            <a:r>
              <a:rPr b="0" i="0" lang="en-US" sz="2400" u="sng" strike="noStrike">
                <a:solidFill>
                  <a:schemeClr val="hlink"/>
                </a:solidFill>
                <a:latin typeface="Times New Roman"/>
                <a:ea typeface="Times New Roman"/>
                <a:cs typeface="Times New Roman"/>
                <a:sym typeface="Times New Roman"/>
                <a:hlinkClick r:id="rId3"/>
              </a:rPr>
              <a:t>made </a:t>
            </a:r>
            <a:r>
              <a:rPr b="1" lang="en-US" sz="2400" u="sng" strike="noStrike">
                <a:solidFill>
                  <a:schemeClr val="hlink"/>
                </a:solidFill>
                <a:highlight>
                  <a:srgbClr val="FFFF00"/>
                </a:highlight>
                <a:latin typeface="Times New Roman"/>
                <a:ea typeface="Times New Roman"/>
                <a:cs typeface="Times New Roman"/>
                <a:sym typeface="Times New Roman"/>
                <a:hlinkClick r:id="rId4"/>
              </a:rPr>
              <a:t>RNNs unreasonably effective</a:t>
            </a:r>
            <a:r>
              <a:rPr b="1" lang="en-US" sz="2400">
                <a:highlight>
                  <a:srgbClr val="FFFF00"/>
                </a:highlight>
                <a:latin typeface="Times New Roman"/>
                <a:ea typeface="Times New Roman"/>
                <a:cs typeface="Times New Roman"/>
                <a:sym typeface="Times New Roman"/>
              </a:rPr>
              <a:t>.</a:t>
            </a:r>
            <a:endParaRPr/>
          </a:p>
          <a:p>
            <a:pPr indent="-228600" lvl="0" marL="228600" rtl="0" algn="l">
              <a:lnSpc>
                <a:spcPct val="90000"/>
              </a:lnSpc>
              <a:spcBef>
                <a:spcPts val="1000"/>
              </a:spcBef>
              <a:spcAft>
                <a:spcPts val="0"/>
              </a:spcAft>
              <a:buClr>
                <a:srgbClr val="222222"/>
              </a:buClr>
              <a:buSzPts val="2400"/>
              <a:buChar char="•"/>
            </a:pPr>
            <a:r>
              <a:rPr b="0" i="0" lang="en-US" sz="2400">
                <a:solidFill>
                  <a:srgbClr val="222222"/>
                </a:solidFill>
                <a:latin typeface="Times New Roman"/>
                <a:ea typeface="Times New Roman"/>
                <a:cs typeface="Times New Roman"/>
                <a:sym typeface="Times New Roman"/>
              </a:rPr>
              <a:t>The GPT2, and some later models like TransformerXL and XLNet are auto-regressive in nature. BERT is not. That is a trade off. In losing auto-regression, BERT gained the ability to incorporate the context on both sides of a word to gain better results. XLNet brings back autoregression while finding an alternative way to incorporate the context on both sides.</a:t>
            </a:r>
            <a:endParaRPr b="1" sz="2400">
              <a:highlight>
                <a:srgbClr val="FFFF00"/>
              </a:highlight>
              <a:latin typeface="Times New Roman"/>
              <a:ea typeface="Times New Roman"/>
              <a:cs typeface="Times New Roman"/>
              <a:sym typeface="Times New Roman"/>
            </a:endParaRPr>
          </a:p>
          <a:p>
            <a:pPr indent="-76200" lvl="0" marL="228600" rtl="0" algn="l">
              <a:lnSpc>
                <a:spcPct val="90000"/>
              </a:lnSpc>
              <a:spcBef>
                <a:spcPts val="1000"/>
              </a:spcBef>
              <a:spcAft>
                <a:spcPts val="0"/>
              </a:spcAft>
              <a:buClr>
                <a:schemeClr val="dk1"/>
              </a:buClr>
              <a:buSzPts val="2400"/>
              <a:buNone/>
            </a:pPr>
            <a:r>
              <a:t/>
            </a:r>
            <a:endParaRPr b="1" sz="2400">
              <a:highlight>
                <a:srgbClr val="FFFF00"/>
              </a:highlight>
              <a:latin typeface="Times New Roman"/>
              <a:ea typeface="Times New Roman"/>
              <a:cs typeface="Times New Roman"/>
              <a:sym typeface="Times New Roman"/>
            </a:endParaRPr>
          </a:p>
        </p:txBody>
      </p:sp>
      <p:pic>
        <p:nvPicPr>
          <p:cNvPr id="131" name="Google Shape;131;p8"/>
          <p:cNvPicPr preferRelativeResize="0"/>
          <p:nvPr/>
        </p:nvPicPr>
        <p:blipFill rotWithShape="1">
          <a:blip r:embed="rId5">
            <a:alphaModFix/>
          </a:blip>
          <a:srcRect b="0" l="0" r="0" t="0"/>
          <a:stretch/>
        </p:blipFill>
        <p:spPr>
          <a:xfrm>
            <a:off x="1381388" y="3429000"/>
            <a:ext cx="9972412" cy="3429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The Evolution of the Transformer Block</a:t>
            </a:r>
            <a:endParaRPr/>
          </a:p>
        </p:txBody>
      </p:sp>
      <p:sp>
        <p:nvSpPr>
          <p:cNvPr id="137" name="Google Shape;137;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latin typeface="Times New Roman"/>
                <a:ea typeface="Times New Roman"/>
                <a:cs typeface="Times New Roman"/>
                <a:sym typeface="Times New Roman"/>
              </a:rPr>
              <a:t>Two types of transformer blocks </a:t>
            </a:r>
            <a:endParaRPr/>
          </a:p>
          <a:p>
            <a:pPr indent="-228600" lvl="0" marL="228600" rtl="0" algn="l">
              <a:lnSpc>
                <a:spcPct val="90000"/>
              </a:lnSpc>
              <a:spcBef>
                <a:spcPts val="1000"/>
              </a:spcBef>
              <a:spcAft>
                <a:spcPts val="0"/>
              </a:spcAft>
              <a:buClr>
                <a:schemeClr val="dk1"/>
              </a:buClr>
              <a:buSzPts val="2800"/>
              <a:buChar char="•"/>
            </a:pPr>
            <a:r>
              <a:rPr lang="en-US">
                <a:latin typeface="Times New Roman"/>
                <a:ea typeface="Times New Roman"/>
                <a:cs typeface="Times New Roman"/>
                <a:sym typeface="Times New Roman"/>
              </a:rPr>
              <a:t>The Encode Block</a:t>
            </a:r>
            <a:endParaRPr/>
          </a:p>
          <a:p>
            <a:pPr indent="-228600" lvl="0" marL="228600" rtl="0" algn="l">
              <a:lnSpc>
                <a:spcPct val="90000"/>
              </a:lnSpc>
              <a:spcBef>
                <a:spcPts val="1000"/>
              </a:spcBef>
              <a:spcAft>
                <a:spcPts val="0"/>
              </a:spcAft>
              <a:buClr>
                <a:schemeClr val="dk1"/>
              </a:buClr>
              <a:buSzPts val="2800"/>
              <a:buChar char="•"/>
            </a:pPr>
            <a:r>
              <a:rPr lang="en-US">
                <a:latin typeface="Times New Roman"/>
                <a:ea typeface="Times New Roman"/>
                <a:cs typeface="Times New Roman"/>
                <a:sym typeface="Times New Roman"/>
              </a:rPr>
              <a:t>The Decoder Block</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2023-04-10T11:42:50Z</dcterms:created>
  <dc:creator>Tuấn Nguyễn Duy</dc:creator>
</cp:coreProperties>
</file>